
<file path=[Content_Types].xml><?xml version="1.0" encoding="utf-8"?>
<Types xmlns="http://schemas.openxmlformats.org/package/2006/content-types">
  <Default Extension="png" ContentType="image/png"/>
  <Default Extension="jpeg" ContentType="image/jpeg"/>
  <Default Extension="wmf" ContentType="image/x-wmf"/>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82" r:id="rId2"/>
    <p:sldMasterId id="2147483662" r:id="rId3"/>
  </p:sldMasterIdLst>
  <p:notesMasterIdLst>
    <p:notesMasterId r:id="rId60"/>
  </p:notesMasterIdLst>
  <p:handoutMasterIdLst>
    <p:handoutMasterId r:id="rId61"/>
  </p:handoutMasterIdLst>
  <p:sldIdLst>
    <p:sldId id="259" r:id="rId4"/>
    <p:sldId id="486" r:id="rId5"/>
    <p:sldId id="270" r:id="rId6"/>
    <p:sldId id="271" r:id="rId7"/>
    <p:sldId id="280" r:id="rId8"/>
    <p:sldId id="281" r:id="rId9"/>
    <p:sldId id="504" r:id="rId10"/>
    <p:sldId id="307" r:id="rId11"/>
    <p:sldId id="442" r:id="rId12"/>
    <p:sldId id="310" r:id="rId13"/>
    <p:sldId id="447" r:id="rId14"/>
    <p:sldId id="315" r:id="rId15"/>
    <p:sldId id="372" r:id="rId16"/>
    <p:sldId id="443" r:id="rId17"/>
    <p:sldId id="322" r:id="rId18"/>
    <p:sldId id="497" r:id="rId19"/>
    <p:sldId id="498" r:id="rId20"/>
    <p:sldId id="320" r:id="rId21"/>
    <p:sldId id="448" r:id="rId22"/>
    <p:sldId id="321" r:id="rId23"/>
    <p:sldId id="323" r:id="rId24"/>
    <p:sldId id="324" r:id="rId25"/>
    <p:sldId id="492" r:id="rId26"/>
    <p:sldId id="475" r:id="rId27"/>
    <p:sldId id="455" r:id="rId28"/>
    <p:sldId id="453" r:id="rId29"/>
    <p:sldId id="456" r:id="rId30"/>
    <p:sldId id="462" r:id="rId31"/>
    <p:sldId id="352" r:id="rId32"/>
    <p:sldId id="457" r:id="rId33"/>
    <p:sldId id="493" r:id="rId34"/>
    <p:sldId id="471" r:id="rId35"/>
    <p:sldId id="444" r:id="rId36"/>
    <p:sldId id="463" r:id="rId37"/>
    <p:sldId id="351" r:id="rId38"/>
    <p:sldId id="467" r:id="rId39"/>
    <p:sldId id="485" r:id="rId40"/>
    <p:sldId id="445" r:id="rId41"/>
    <p:sldId id="468" r:id="rId42"/>
    <p:sldId id="495" r:id="rId43"/>
    <p:sldId id="496" r:id="rId44"/>
    <p:sldId id="505" r:id="rId45"/>
    <p:sldId id="506" r:id="rId46"/>
    <p:sldId id="302" r:id="rId47"/>
    <p:sldId id="499" r:id="rId48"/>
    <p:sldId id="491" r:id="rId49"/>
    <p:sldId id="500" r:id="rId50"/>
    <p:sldId id="501" r:id="rId51"/>
    <p:sldId id="502" r:id="rId52"/>
    <p:sldId id="494" r:id="rId53"/>
    <p:sldId id="464" r:id="rId54"/>
    <p:sldId id="465" r:id="rId55"/>
    <p:sldId id="458" r:id="rId56"/>
    <p:sldId id="461" r:id="rId57"/>
    <p:sldId id="474" r:id="rId58"/>
    <p:sldId id="348" r:id="rId59"/>
  </p:sldIdLst>
  <p:sldSz cx="9144000" cy="6858000" type="screen4x3"/>
  <p:notesSz cx="7315200" cy="96012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872" userDrawn="1">
          <p15:clr>
            <a:srgbClr val="A4A3A4"/>
          </p15:clr>
        </p15:guide>
        <p15:guide id="2" orient="horz" pos="768" userDrawn="1">
          <p15:clr>
            <a:srgbClr val="A4A3A4"/>
          </p15:clr>
        </p15:guide>
        <p15:guide id="3" pos="2832" userDrawn="1">
          <p15:clr>
            <a:srgbClr val="A4A3A4"/>
          </p15:clr>
        </p15:guide>
      </p15:sldGuideLst>
    </p:ext>
    <p:ext uri="{2D200454-40CA-4A62-9FC3-DE9A4176ACB9}">
      <p15:notesGuideLst xmlns:p15="http://schemas.microsoft.com/office/powerpoint/2012/main">
        <p15:guide id="1" orient="horz" pos="3024" userDrawn="1">
          <p15:clr>
            <a:srgbClr val="A4A3A4"/>
          </p15:clr>
        </p15:guide>
        <p15:guide id="2" pos="2304"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600"/>
    <a:srgbClr val="396CDF"/>
    <a:srgbClr val="F3AF85"/>
    <a:srgbClr val="FF00FF"/>
    <a:srgbClr val="006600"/>
    <a:srgbClr val="1E5C90"/>
    <a:srgbClr val="F5F5F5"/>
    <a:srgbClr val="F9F9F9"/>
    <a:srgbClr val="F7F7F7"/>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320" autoAdjust="0"/>
    <p:restoredTop sz="85612" autoAdjust="0"/>
  </p:normalViewPr>
  <p:slideViewPr>
    <p:cSldViewPr snapToGrid="0" snapToObjects="1">
      <p:cViewPr varScale="1">
        <p:scale>
          <a:sx n="65" d="100"/>
          <a:sy n="65" d="100"/>
        </p:scale>
        <p:origin x="1452" y="52"/>
      </p:cViewPr>
      <p:guideLst>
        <p:guide orient="horz" pos="1872"/>
        <p:guide orient="horz" pos="768"/>
        <p:guide pos="2832"/>
      </p:guideLst>
    </p:cSldViewPr>
  </p:slideViewPr>
  <p:outlineViewPr>
    <p:cViewPr>
      <p:scale>
        <a:sx n="33" d="100"/>
        <a:sy n="33" d="100"/>
      </p:scale>
      <p:origin x="0" y="-11478"/>
    </p:cViewPr>
  </p:outlineViewPr>
  <p:notesTextViewPr>
    <p:cViewPr>
      <p:scale>
        <a:sx n="3" d="2"/>
        <a:sy n="3" d="2"/>
      </p:scale>
      <p:origin x="0" y="0"/>
    </p:cViewPr>
  </p:notesTextViewPr>
  <p:sorterViewPr>
    <p:cViewPr>
      <p:scale>
        <a:sx n="110" d="100"/>
        <a:sy n="110" d="100"/>
      </p:scale>
      <p:origin x="0" y="-19128"/>
    </p:cViewPr>
  </p:sorterViewPr>
  <p:notesViewPr>
    <p:cSldViewPr snapToGrid="0" snapToObjects="1" showGuides="1">
      <p:cViewPr varScale="1">
        <p:scale>
          <a:sx n="54" d="100"/>
          <a:sy n="54" d="100"/>
        </p:scale>
        <p:origin x="2820" y="78"/>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viewProps" Target="viewProp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5" Type="http://schemas.openxmlformats.org/officeDocument/2006/relationships/slide" Target="slides/slide2.xml"/><Relationship Id="rId61" Type="http://schemas.openxmlformats.org/officeDocument/2006/relationships/handoutMaster" Target="handoutMasters/handoutMaster1.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theme" Target="theme/theme1.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notesMaster" Target="notesMasters/notesMaster1.xml"/><Relationship Id="rId65"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lvl1pPr>
          </a:lstStyle>
          <a:p>
            <a:endParaRPr lang="en-US"/>
          </a:p>
        </p:txBody>
      </p:sp>
      <p:sp>
        <p:nvSpPr>
          <p:cNvPr id="3" name="Date Placeholder 2"/>
          <p:cNvSpPr>
            <a:spLocks noGrp="1"/>
          </p:cNvSpPr>
          <p:nvPr>
            <p:ph type="dt" sz="quarter" idx="1"/>
          </p:nvPr>
        </p:nvSpPr>
        <p:spPr>
          <a:xfrm>
            <a:off x="4143587" y="0"/>
            <a:ext cx="3169920" cy="480060"/>
          </a:xfrm>
          <a:prstGeom prst="rect">
            <a:avLst/>
          </a:prstGeom>
        </p:spPr>
        <p:txBody>
          <a:bodyPr vert="horz" lIns="96661" tIns="48331" rIns="96661" bIns="48331" rtlCol="0"/>
          <a:lstStyle>
            <a:lvl1pPr algn="r">
              <a:defRPr sz="1300"/>
            </a:lvl1pPr>
          </a:lstStyle>
          <a:p>
            <a:fld id="{0775BF4A-9CB1-5747-B319-707DA98CEC20}" type="datetime1">
              <a:rPr lang="en-US" smtClean="0"/>
              <a:pPr/>
              <a:t>10/30/2023</a:t>
            </a:fld>
            <a:endParaRPr lang="en-US"/>
          </a:p>
        </p:txBody>
      </p:sp>
      <p:sp>
        <p:nvSpPr>
          <p:cNvPr id="4" name="Footer Placeholder 3"/>
          <p:cNvSpPr>
            <a:spLocks noGrp="1"/>
          </p:cNvSpPr>
          <p:nvPr>
            <p:ph type="ftr" sz="quarter" idx="2"/>
          </p:nvPr>
        </p:nvSpPr>
        <p:spPr>
          <a:xfrm>
            <a:off x="0" y="9119474"/>
            <a:ext cx="3169920" cy="480060"/>
          </a:xfrm>
          <a:prstGeom prst="rect">
            <a:avLst/>
          </a:prstGeom>
        </p:spPr>
        <p:txBody>
          <a:bodyPr vert="horz" lIns="96661" tIns="48331" rIns="96661" bIns="48331" rtlCol="0" anchor="b"/>
          <a:lstStyle>
            <a:lvl1pPr algn="l">
              <a:defRPr sz="1300"/>
            </a:lvl1pPr>
          </a:lstStyle>
          <a:p>
            <a:endParaRPr lang="en-US"/>
          </a:p>
        </p:txBody>
      </p:sp>
      <p:sp>
        <p:nvSpPr>
          <p:cNvPr id="5" name="Slide Number Placeholder 4"/>
          <p:cNvSpPr>
            <a:spLocks noGrp="1"/>
          </p:cNvSpPr>
          <p:nvPr>
            <p:ph type="sldNum" sz="quarter" idx="3"/>
          </p:nvPr>
        </p:nvSpPr>
        <p:spPr>
          <a:xfrm>
            <a:off x="4143587" y="9119474"/>
            <a:ext cx="3169920" cy="480060"/>
          </a:xfrm>
          <a:prstGeom prst="rect">
            <a:avLst/>
          </a:prstGeom>
        </p:spPr>
        <p:txBody>
          <a:bodyPr vert="horz" lIns="96661" tIns="48331" rIns="96661" bIns="48331" rtlCol="0" anchor="b"/>
          <a:lstStyle>
            <a:lvl1pPr algn="r">
              <a:defRPr sz="1300"/>
            </a:lvl1pPr>
          </a:lstStyle>
          <a:p>
            <a:fld id="{E0A22459-1A81-CA4B-89BB-FCE38A3AE18F}" type="slidenum">
              <a:rPr lang="en-US" smtClean="0"/>
              <a:pPr/>
              <a:t>‹#›</a:t>
            </a:fld>
            <a:endParaRPr lang="en-US"/>
          </a:p>
        </p:txBody>
      </p:sp>
    </p:spTree>
    <p:extLst>
      <p:ext uri="{BB962C8B-B14F-4D97-AF65-F5344CB8AC3E}">
        <p14:creationId xmlns:p14="http://schemas.microsoft.com/office/powerpoint/2010/main" val="269203048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lvl1pPr>
          </a:lstStyle>
          <a:p>
            <a:endParaRPr lang="en-US"/>
          </a:p>
        </p:txBody>
      </p:sp>
      <p:sp>
        <p:nvSpPr>
          <p:cNvPr id="3" name="Date Placeholder 2"/>
          <p:cNvSpPr>
            <a:spLocks noGrp="1"/>
          </p:cNvSpPr>
          <p:nvPr>
            <p:ph type="dt" idx="1"/>
          </p:nvPr>
        </p:nvSpPr>
        <p:spPr>
          <a:xfrm>
            <a:off x="4143587" y="0"/>
            <a:ext cx="3169920" cy="480060"/>
          </a:xfrm>
          <a:prstGeom prst="rect">
            <a:avLst/>
          </a:prstGeom>
        </p:spPr>
        <p:txBody>
          <a:bodyPr vert="horz" lIns="96661" tIns="48331" rIns="96661" bIns="48331" rtlCol="0"/>
          <a:lstStyle>
            <a:lvl1pPr algn="r">
              <a:defRPr sz="1300"/>
            </a:lvl1pPr>
          </a:lstStyle>
          <a:p>
            <a:fld id="{62BC7567-D5EA-874F-8815-73DC5E77631E}" type="datetime1">
              <a:rPr lang="en-US" smtClean="0"/>
              <a:pPr/>
              <a:t>10/30/2023</a:t>
            </a:fld>
            <a:endParaRPr lang="en-US"/>
          </a:p>
        </p:txBody>
      </p:sp>
      <p:sp>
        <p:nvSpPr>
          <p:cNvPr id="4" name="Slide Image Placeholder 3"/>
          <p:cNvSpPr>
            <a:spLocks noGrp="1" noRot="1" noChangeAspect="1"/>
          </p:cNvSpPr>
          <p:nvPr>
            <p:ph type="sldImg" idx="2"/>
          </p:nvPr>
        </p:nvSpPr>
        <p:spPr>
          <a:xfrm>
            <a:off x="1257300" y="720725"/>
            <a:ext cx="4800600" cy="3600450"/>
          </a:xfrm>
          <a:prstGeom prst="rect">
            <a:avLst/>
          </a:prstGeom>
          <a:noFill/>
          <a:ln w="12700">
            <a:solidFill>
              <a:prstClr val="black"/>
            </a:solidFill>
          </a:ln>
        </p:spPr>
        <p:txBody>
          <a:bodyPr vert="horz" lIns="96661" tIns="48331" rIns="96661" bIns="48331" rtlCol="0" anchor="ctr"/>
          <a:lstStyle/>
          <a:p>
            <a:endParaRPr lang="en-US"/>
          </a:p>
        </p:txBody>
      </p:sp>
      <p:sp>
        <p:nvSpPr>
          <p:cNvPr id="5" name="Notes Placeholder 4"/>
          <p:cNvSpPr>
            <a:spLocks noGrp="1"/>
          </p:cNvSpPr>
          <p:nvPr>
            <p:ph type="body" sz="quarter" idx="3"/>
          </p:nvPr>
        </p:nvSpPr>
        <p:spPr>
          <a:xfrm>
            <a:off x="731520" y="4560570"/>
            <a:ext cx="5852160" cy="4320540"/>
          </a:xfrm>
          <a:prstGeom prst="rect">
            <a:avLst/>
          </a:prstGeom>
        </p:spPr>
        <p:txBody>
          <a:bodyPr vert="horz" lIns="96661" tIns="48331" rIns="96661" bIns="48331"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9119474"/>
            <a:ext cx="3169920" cy="480060"/>
          </a:xfrm>
          <a:prstGeom prst="rect">
            <a:avLst/>
          </a:prstGeom>
        </p:spPr>
        <p:txBody>
          <a:bodyPr vert="horz" lIns="96661" tIns="48331" rIns="96661" bIns="48331"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4"/>
            <a:ext cx="3169920" cy="480060"/>
          </a:xfrm>
          <a:prstGeom prst="rect">
            <a:avLst/>
          </a:prstGeom>
        </p:spPr>
        <p:txBody>
          <a:bodyPr vert="horz" lIns="96661" tIns="48331" rIns="96661" bIns="48331" rtlCol="0" anchor="b"/>
          <a:lstStyle>
            <a:lvl1pPr algn="r">
              <a:defRPr sz="1300"/>
            </a:lvl1pPr>
          </a:lstStyle>
          <a:p>
            <a:fld id="{BB8DCC0E-7DBF-7C4A-B104-25FE08E3BB8F}" type="slidenum">
              <a:rPr lang="en-US" smtClean="0"/>
              <a:pPr/>
              <a:t>‹#›</a:t>
            </a:fld>
            <a:endParaRPr lang="en-US"/>
          </a:p>
        </p:txBody>
      </p:sp>
    </p:spTree>
    <p:extLst>
      <p:ext uri="{BB962C8B-B14F-4D97-AF65-F5344CB8AC3E}">
        <p14:creationId xmlns:p14="http://schemas.microsoft.com/office/powerpoint/2010/main" val="4260323438"/>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B8DCC0E-7DBF-7C4A-B104-25FE08E3BB8F}" type="slidenum">
              <a:rPr lang="en-US" smtClean="0"/>
              <a:pPr/>
              <a:t>1</a:t>
            </a:fld>
            <a:endParaRPr lang="en-US"/>
          </a:p>
        </p:txBody>
      </p:sp>
    </p:spTree>
    <p:extLst>
      <p:ext uri="{BB962C8B-B14F-4D97-AF65-F5344CB8AC3E}">
        <p14:creationId xmlns:p14="http://schemas.microsoft.com/office/powerpoint/2010/main" val="1015656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P:\Mackerel\Fishery-independent.data\NEFSC.Bottom.Trawl.Survey\ADIOS.Outputs\Through2019\Figures</a:t>
            </a:r>
          </a:p>
          <a:p>
            <a:endParaRPr lang="en-US" dirty="0" smtClean="0"/>
          </a:p>
          <a:p>
            <a:r>
              <a:rPr lang="en-US" dirty="0" smtClean="0"/>
              <a:t>alb.1968.numb.wt.tow.3plus.wmf</a:t>
            </a:r>
          </a:p>
          <a:p>
            <a:r>
              <a:rPr lang="en-US" dirty="0" smtClean="0"/>
              <a:t>alb.1968.CAA.3plus.wmf</a:t>
            </a:r>
          </a:p>
          <a:p>
            <a:endParaRPr lang="en-US" dirty="0" smtClean="0"/>
          </a:p>
        </p:txBody>
      </p:sp>
      <p:sp>
        <p:nvSpPr>
          <p:cNvPr id="4" name="Slide Number Placeholder 3"/>
          <p:cNvSpPr>
            <a:spLocks noGrp="1"/>
          </p:cNvSpPr>
          <p:nvPr>
            <p:ph type="sldNum" sz="quarter" idx="10"/>
          </p:nvPr>
        </p:nvSpPr>
        <p:spPr/>
        <p:txBody>
          <a:bodyPr/>
          <a:lstStyle/>
          <a:p>
            <a:fld id="{BB8DCC0E-7DBF-7C4A-B104-25FE08E3BB8F}" type="slidenum">
              <a:rPr lang="en-US" smtClean="0"/>
              <a:pPr/>
              <a:t>10</a:t>
            </a:fld>
            <a:endParaRPr lang="en-US"/>
          </a:p>
        </p:txBody>
      </p:sp>
    </p:spTree>
    <p:extLst>
      <p:ext uri="{BB962C8B-B14F-4D97-AF65-F5344CB8AC3E}">
        <p14:creationId xmlns:p14="http://schemas.microsoft.com/office/powerpoint/2010/main" val="30283739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M:\Kiersten_Curti\Fishery-independent.data\NEFSC.Bottom.Trawl.Survey\ADIOS.Outputs\Through2022\Figures</a:t>
            </a:r>
          </a:p>
          <a:p>
            <a:endParaRPr lang="en-US" dirty="0" smtClean="0"/>
          </a:p>
          <a:p>
            <a:r>
              <a:rPr lang="en-US" dirty="0" smtClean="0"/>
              <a:t>big.2009.numb.wt.tow.3plus.wmf</a:t>
            </a:r>
          </a:p>
          <a:p>
            <a:r>
              <a:rPr lang="en-US" dirty="0" smtClean="0"/>
              <a:t>big.2009.CAA.3plus.wmf</a:t>
            </a:r>
          </a:p>
        </p:txBody>
      </p:sp>
      <p:sp>
        <p:nvSpPr>
          <p:cNvPr id="4" name="Slide Number Placeholder 3"/>
          <p:cNvSpPr>
            <a:spLocks noGrp="1"/>
          </p:cNvSpPr>
          <p:nvPr>
            <p:ph type="sldNum" sz="quarter" idx="10"/>
          </p:nvPr>
        </p:nvSpPr>
        <p:spPr/>
        <p:txBody>
          <a:bodyPr/>
          <a:lstStyle/>
          <a:p>
            <a:fld id="{BB8DCC0E-7DBF-7C4A-B104-25FE08E3BB8F}" type="slidenum">
              <a:rPr lang="en-US" smtClean="0"/>
              <a:pPr/>
              <a:t>11</a:t>
            </a:fld>
            <a:endParaRPr lang="en-US"/>
          </a:p>
        </p:txBody>
      </p:sp>
    </p:spTree>
    <p:extLst>
      <p:ext uri="{BB962C8B-B14F-4D97-AF65-F5344CB8AC3E}">
        <p14:creationId xmlns:p14="http://schemas.microsoft.com/office/powerpoint/2010/main" val="5417327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Time series minimum in 2010 and below the time-series</a:t>
            </a:r>
            <a:r>
              <a:rPr lang="en-US" baseline="0" dirty="0" smtClean="0"/>
              <a:t> median since 2009</a:t>
            </a:r>
            <a:endParaRPr lang="en-US" dirty="0" smtClean="0"/>
          </a:p>
          <a:p>
            <a:r>
              <a:rPr lang="en-US" dirty="0" smtClean="0"/>
              <a:t>Generally increased through</a:t>
            </a:r>
            <a:r>
              <a:rPr lang="en-US" baseline="0" dirty="0" smtClean="0"/>
              <a:t> 2018, but declined to within </a:t>
            </a:r>
            <a:r>
              <a:rPr lang="en-US" dirty="0" smtClean="0"/>
              <a:t>10% of 2010 value by 2022</a:t>
            </a:r>
          </a:p>
          <a:p>
            <a:endParaRPr lang="en-US" dirty="0" smtClean="0"/>
          </a:p>
          <a:p>
            <a:endParaRPr lang="en-US" dirty="0" smtClean="0"/>
          </a:p>
          <a:p>
            <a:r>
              <a:rPr lang="en-US" dirty="0" smtClean="0"/>
              <a:t>M:\Kiersten_Curti\Fishery-independent.data\Combined.US.Can.Egg.Index\Through2022\Combined.SSB.mill.mt.Egg.Index.wmf</a:t>
            </a:r>
          </a:p>
          <a:p>
            <a:endParaRPr lang="en-US" dirty="0" smtClean="0"/>
          </a:p>
        </p:txBody>
      </p:sp>
      <p:sp>
        <p:nvSpPr>
          <p:cNvPr id="4" name="Slide Number Placeholder 3"/>
          <p:cNvSpPr>
            <a:spLocks noGrp="1"/>
          </p:cNvSpPr>
          <p:nvPr>
            <p:ph type="sldNum" sz="quarter" idx="10"/>
          </p:nvPr>
        </p:nvSpPr>
        <p:spPr/>
        <p:txBody>
          <a:bodyPr/>
          <a:lstStyle/>
          <a:p>
            <a:fld id="{BB8DCC0E-7DBF-7C4A-B104-25FE08E3BB8F}" type="slidenum">
              <a:rPr lang="en-US" smtClean="0"/>
              <a:pPr/>
              <a:t>12</a:t>
            </a:fld>
            <a:endParaRPr lang="en-US"/>
          </a:p>
        </p:txBody>
      </p:sp>
    </p:spTree>
    <p:extLst>
      <p:ext uri="{BB962C8B-B14F-4D97-AF65-F5344CB8AC3E}">
        <p14:creationId xmlns:p14="http://schemas.microsoft.com/office/powerpoint/2010/main" val="29853206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Egg production of the southern contingent has been ~ an</a:t>
            </a:r>
            <a:r>
              <a:rPr lang="en-US" baseline="0" dirty="0" smtClean="0"/>
              <a:t> order of magnitude greater since 2018 compared to the previous decade.  </a:t>
            </a:r>
          </a:p>
          <a:p>
            <a:r>
              <a:rPr lang="en-US" baseline="0" dirty="0" smtClean="0"/>
              <a:t>Since 2018, the southern contingent has represented between 10-50% of the </a:t>
            </a:r>
            <a:r>
              <a:rPr lang="en-US" baseline="0" dirty="0" err="1" smtClean="0"/>
              <a:t>rangewide</a:t>
            </a:r>
            <a:r>
              <a:rPr lang="en-US" baseline="0" dirty="0" smtClean="0"/>
              <a:t> SSB</a:t>
            </a:r>
            <a:endParaRPr lang="en-US" dirty="0" smtClean="0"/>
          </a:p>
          <a:p>
            <a:endParaRPr lang="en-US" dirty="0" smtClean="0"/>
          </a:p>
          <a:p>
            <a:r>
              <a:rPr lang="en-US" dirty="0" smtClean="0"/>
              <a:t>M:\Kiersten_Curti\Fishery-independent.data\Combined.US.Can.Egg.Index\Through2022\US.SSB.Proportion.Egg.Index.wmf</a:t>
            </a:r>
          </a:p>
          <a:p>
            <a:endParaRPr lang="en-US" dirty="0" smtClean="0"/>
          </a:p>
        </p:txBody>
      </p:sp>
      <p:sp>
        <p:nvSpPr>
          <p:cNvPr id="4" name="Slide Number Placeholder 3"/>
          <p:cNvSpPr>
            <a:spLocks noGrp="1"/>
          </p:cNvSpPr>
          <p:nvPr>
            <p:ph type="sldNum" sz="quarter" idx="10"/>
          </p:nvPr>
        </p:nvSpPr>
        <p:spPr/>
        <p:txBody>
          <a:bodyPr/>
          <a:lstStyle/>
          <a:p>
            <a:fld id="{BB8DCC0E-7DBF-7C4A-B104-25FE08E3BB8F}" type="slidenum">
              <a:rPr lang="en-US" smtClean="0"/>
              <a:pPr/>
              <a:t>13</a:t>
            </a:fld>
            <a:endParaRPr lang="en-US"/>
          </a:p>
        </p:txBody>
      </p:sp>
    </p:spTree>
    <p:extLst>
      <p:ext uri="{BB962C8B-B14F-4D97-AF65-F5344CB8AC3E}">
        <p14:creationId xmlns:p14="http://schemas.microsoft.com/office/powerpoint/2010/main" val="1187979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B8DCC0E-7DBF-7C4A-B104-25FE08E3BB8F}" type="slidenum">
              <a:rPr lang="en-US" smtClean="0"/>
              <a:pPr/>
              <a:t>14</a:t>
            </a:fld>
            <a:endParaRPr lang="en-US"/>
          </a:p>
        </p:txBody>
      </p:sp>
    </p:spTree>
    <p:extLst>
      <p:ext uri="{BB962C8B-B14F-4D97-AF65-F5344CB8AC3E}">
        <p14:creationId xmlns:p14="http://schemas.microsoft.com/office/powerpoint/2010/main" val="24886393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Runs 2-4: Peak in 1972 went</a:t>
            </a:r>
            <a:r>
              <a:rPr lang="en-US" baseline="0" dirty="0" smtClean="0"/>
              <a:t> from</a:t>
            </a:r>
            <a:r>
              <a:rPr lang="en-US" dirty="0" smtClean="0"/>
              <a:t> 1.13 mill to 1.24 mil</a:t>
            </a:r>
            <a:endParaRPr lang="en-US" dirty="0"/>
          </a:p>
        </p:txBody>
      </p:sp>
      <p:sp>
        <p:nvSpPr>
          <p:cNvPr id="4" name="Slide Number Placeholder 3"/>
          <p:cNvSpPr>
            <a:spLocks noGrp="1"/>
          </p:cNvSpPr>
          <p:nvPr>
            <p:ph type="sldNum" sz="quarter" idx="10"/>
          </p:nvPr>
        </p:nvSpPr>
        <p:spPr/>
        <p:txBody>
          <a:bodyPr/>
          <a:lstStyle/>
          <a:p>
            <a:fld id="{BB8DCC0E-7DBF-7C4A-B104-25FE08E3BB8F}" type="slidenum">
              <a:rPr lang="en-US" smtClean="0"/>
              <a:pPr/>
              <a:t>15</a:t>
            </a:fld>
            <a:endParaRPr lang="en-US"/>
          </a:p>
        </p:txBody>
      </p:sp>
    </p:spTree>
    <p:extLst>
      <p:ext uri="{BB962C8B-B14F-4D97-AF65-F5344CB8AC3E}">
        <p14:creationId xmlns:p14="http://schemas.microsoft.com/office/powerpoint/2010/main" val="9083394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Runs 4-6: 1972 peak went</a:t>
            </a:r>
            <a:r>
              <a:rPr lang="en-US" baseline="0" dirty="0" smtClean="0"/>
              <a:t> from 1.24 mill to 1.19 mill</a:t>
            </a:r>
          </a:p>
          <a:p>
            <a:r>
              <a:rPr lang="en-US" baseline="0" dirty="0" smtClean="0"/>
              <a:t>                 Late 1970s-early 1980s dip – reduced by about 1/3</a:t>
            </a:r>
          </a:p>
          <a:p>
            <a:r>
              <a:rPr lang="en-US" dirty="0" smtClean="0"/>
              <a:t>Reduction</a:t>
            </a:r>
            <a:r>
              <a:rPr lang="en-US" baseline="0" dirty="0" smtClean="0"/>
              <a:t> in F in 2010s</a:t>
            </a:r>
            <a:endParaRPr lang="en-US" dirty="0"/>
          </a:p>
        </p:txBody>
      </p:sp>
      <p:sp>
        <p:nvSpPr>
          <p:cNvPr id="4" name="Slide Number Placeholder 3"/>
          <p:cNvSpPr>
            <a:spLocks noGrp="1"/>
          </p:cNvSpPr>
          <p:nvPr>
            <p:ph type="sldNum" sz="quarter" idx="10"/>
          </p:nvPr>
        </p:nvSpPr>
        <p:spPr/>
        <p:txBody>
          <a:bodyPr/>
          <a:lstStyle/>
          <a:p>
            <a:fld id="{BB8DCC0E-7DBF-7C4A-B104-25FE08E3BB8F}" type="slidenum">
              <a:rPr lang="en-US" smtClean="0"/>
              <a:pPr/>
              <a:t>16</a:t>
            </a:fld>
            <a:endParaRPr lang="en-US"/>
          </a:p>
        </p:txBody>
      </p:sp>
    </p:spTree>
    <p:extLst>
      <p:ext uri="{BB962C8B-B14F-4D97-AF65-F5344CB8AC3E}">
        <p14:creationId xmlns:p14="http://schemas.microsoft.com/office/powerpoint/2010/main" val="35850670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B8DCC0E-7DBF-7C4A-B104-25FE08E3BB8F}" type="slidenum">
              <a:rPr lang="en-US" smtClean="0"/>
              <a:pPr/>
              <a:t>17</a:t>
            </a:fld>
            <a:endParaRPr lang="en-US"/>
          </a:p>
        </p:txBody>
      </p:sp>
    </p:spTree>
    <p:extLst>
      <p:ext uri="{BB962C8B-B14F-4D97-AF65-F5344CB8AC3E}">
        <p14:creationId xmlns:p14="http://schemas.microsoft.com/office/powerpoint/2010/main" val="15742254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The annual CVs for the egg survey index were increased by 0.3 to reduce the retrospective pattern and to reduce the root mean square error to within the confidence bounds associated with a N(0,1) distribution for the index sample size</a:t>
            </a:r>
            <a:endParaRPr lang="en-US" dirty="0" smtClean="0"/>
          </a:p>
          <a:p>
            <a:endParaRPr lang="en-US" dirty="0" smtClean="0"/>
          </a:p>
          <a:p>
            <a:endParaRPr lang="en-US" dirty="0" smtClean="0"/>
          </a:p>
          <a:p>
            <a:r>
              <a:rPr lang="en-US" dirty="0" smtClean="0"/>
              <a:t>C:\Users\Kiersten.Curti\Desktop\Work\Mackerel\2023.Management.Track\Run9\plots</a:t>
            </a:r>
          </a:p>
          <a:p>
            <a:r>
              <a:rPr lang="en-US" dirty="0" smtClean="0"/>
              <a:t>RMSE.95CI.Indices.png</a:t>
            </a:r>
          </a:p>
        </p:txBody>
      </p:sp>
      <p:sp>
        <p:nvSpPr>
          <p:cNvPr id="4" name="Slide Number Placeholder 3"/>
          <p:cNvSpPr>
            <a:spLocks noGrp="1"/>
          </p:cNvSpPr>
          <p:nvPr>
            <p:ph type="sldNum" sz="quarter" idx="10"/>
          </p:nvPr>
        </p:nvSpPr>
        <p:spPr/>
        <p:txBody>
          <a:bodyPr/>
          <a:lstStyle/>
          <a:p>
            <a:fld id="{BB8DCC0E-7DBF-7C4A-B104-25FE08E3BB8F}" type="slidenum">
              <a:rPr lang="en-US" smtClean="0"/>
              <a:pPr/>
              <a:t>18</a:t>
            </a:fld>
            <a:endParaRPr lang="en-US"/>
          </a:p>
        </p:txBody>
      </p:sp>
    </p:spTree>
    <p:extLst>
      <p:ext uri="{BB962C8B-B14F-4D97-AF65-F5344CB8AC3E}">
        <p14:creationId xmlns:p14="http://schemas.microsoft.com/office/powerpoint/2010/main" val="25802933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C:\Users\Kiersten.Curti\Desktop\Work\Mackerel\2023.Management.Track\Run9\plots</a:t>
            </a:r>
          </a:p>
          <a:p>
            <a:r>
              <a:rPr lang="en-US" dirty="0" smtClean="0"/>
              <a:t>Catch.4panel.1.png</a:t>
            </a: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smtClean="0"/>
              <a:t>Took snapshot of age comps</a:t>
            </a:r>
            <a:r>
              <a:rPr lang="en-US" baseline="0" dirty="0" smtClean="0"/>
              <a:t> </a:t>
            </a:r>
            <a:r>
              <a:rPr lang="en-US" dirty="0" smtClean="0"/>
              <a:t>from pdf because looked better than Pearson.catch.resid.bubble.plots.1.png</a:t>
            </a:r>
          </a:p>
          <a:p>
            <a:endParaRPr lang="en-US" dirty="0"/>
          </a:p>
        </p:txBody>
      </p:sp>
      <p:sp>
        <p:nvSpPr>
          <p:cNvPr id="4" name="Slide Number Placeholder 3"/>
          <p:cNvSpPr>
            <a:spLocks noGrp="1"/>
          </p:cNvSpPr>
          <p:nvPr>
            <p:ph type="sldNum" sz="quarter" idx="10"/>
          </p:nvPr>
        </p:nvSpPr>
        <p:spPr/>
        <p:txBody>
          <a:bodyPr/>
          <a:lstStyle/>
          <a:p>
            <a:fld id="{BB8DCC0E-7DBF-7C4A-B104-25FE08E3BB8F}" type="slidenum">
              <a:rPr lang="en-US" smtClean="0"/>
              <a:pPr/>
              <a:t>19</a:t>
            </a:fld>
            <a:endParaRPr lang="en-US"/>
          </a:p>
        </p:txBody>
      </p:sp>
    </p:spTree>
    <p:extLst>
      <p:ext uri="{BB962C8B-B14F-4D97-AF65-F5344CB8AC3E}">
        <p14:creationId xmlns:p14="http://schemas.microsoft.com/office/powerpoint/2010/main" val="42636762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B8DCC0E-7DBF-7C4A-B104-25FE08E3BB8F}"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a:t>
            </a:fld>
            <a:endParaRPr kumimoji="0" lang="en-US" sz="13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51649731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smtClean="0"/>
              <a:t>C:\Users\Kiersten.Curti\Desktop\Work\Mackerel\2023.Management.Track\Run9\plots</a:t>
            </a: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smtClean="0"/>
              <a:t>Index.4panel.1.png</a:t>
            </a:r>
          </a:p>
        </p:txBody>
      </p:sp>
      <p:sp>
        <p:nvSpPr>
          <p:cNvPr id="4" name="Slide Number Placeholder 3"/>
          <p:cNvSpPr>
            <a:spLocks noGrp="1"/>
          </p:cNvSpPr>
          <p:nvPr>
            <p:ph type="sldNum" sz="quarter" idx="10"/>
          </p:nvPr>
        </p:nvSpPr>
        <p:spPr/>
        <p:txBody>
          <a:bodyPr/>
          <a:lstStyle/>
          <a:p>
            <a:fld id="{BB8DCC0E-7DBF-7C4A-B104-25FE08E3BB8F}" type="slidenum">
              <a:rPr lang="en-US" smtClean="0"/>
              <a:pPr/>
              <a:t>20</a:t>
            </a:fld>
            <a:endParaRPr lang="en-US"/>
          </a:p>
        </p:txBody>
      </p:sp>
    </p:spTree>
    <p:extLst>
      <p:ext uri="{BB962C8B-B14F-4D97-AF65-F5344CB8AC3E}">
        <p14:creationId xmlns:p14="http://schemas.microsoft.com/office/powerpoint/2010/main" val="5222392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C:\Users\Kiersten.Curti\Desktop\Work\Mackerel\2023.Management.Track\Run9\plots</a:t>
            </a:r>
          </a:p>
          <a:p>
            <a:r>
              <a:rPr lang="en-US" dirty="0" smtClean="0"/>
              <a:t>Index.4panel.2.png</a:t>
            </a:r>
          </a:p>
          <a:p>
            <a:r>
              <a:rPr lang="en-US" dirty="0" smtClean="0"/>
              <a:t>Index.4panel.2.wmf</a:t>
            </a:r>
            <a:endParaRPr lang="en-US" dirty="0"/>
          </a:p>
        </p:txBody>
      </p:sp>
      <p:sp>
        <p:nvSpPr>
          <p:cNvPr id="4" name="Slide Number Placeholder 3"/>
          <p:cNvSpPr>
            <a:spLocks noGrp="1"/>
          </p:cNvSpPr>
          <p:nvPr>
            <p:ph type="sldNum" sz="quarter" idx="10"/>
          </p:nvPr>
        </p:nvSpPr>
        <p:spPr/>
        <p:txBody>
          <a:bodyPr/>
          <a:lstStyle/>
          <a:p>
            <a:fld id="{BB8DCC0E-7DBF-7C4A-B104-25FE08E3BB8F}" type="slidenum">
              <a:rPr lang="en-US" smtClean="0"/>
              <a:pPr/>
              <a:t>21</a:t>
            </a:fld>
            <a:endParaRPr lang="en-US"/>
          </a:p>
        </p:txBody>
      </p:sp>
    </p:spTree>
    <p:extLst>
      <p:ext uri="{BB962C8B-B14F-4D97-AF65-F5344CB8AC3E}">
        <p14:creationId xmlns:p14="http://schemas.microsoft.com/office/powerpoint/2010/main" val="23324283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C:\Users\Kiersten.Curti\Desktop\Work\Mackerel\2023.Management.Track\Run9\plots</a:t>
            </a:r>
          </a:p>
          <a:p>
            <a:r>
              <a:rPr lang="en-US" dirty="0" smtClean="0"/>
              <a:t>Index.4panel.3.png</a:t>
            </a:r>
          </a:p>
          <a:p>
            <a:r>
              <a:rPr lang="en-US" dirty="0" smtClean="0"/>
              <a:t>Index.4panel.3.wmf</a:t>
            </a:r>
            <a:endParaRPr lang="en-US" dirty="0"/>
          </a:p>
        </p:txBody>
      </p:sp>
      <p:sp>
        <p:nvSpPr>
          <p:cNvPr id="4" name="Slide Number Placeholder 3"/>
          <p:cNvSpPr>
            <a:spLocks noGrp="1"/>
          </p:cNvSpPr>
          <p:nvPr>
            <p:ph type="sldNum" sz="quarter" idx="10"/>
          </p:nvPr>
        </p:nvSpPr>
        <p:spPr/>
        <p:txBody>
          <a:bodyPr/>
          <a:lstStyle/>
          <a:p>
            <a:fld id="{BB8DCC0E-7DBF-7C4A-B104-25FE08E3BB8F}" type="slidenum">
              <a:rPr lang="en-US" smtClean="0"/>
              <a:pPr/>
              <a:t>22</a:t>
            </a:fld>
            <a:endParaRPr lang="en-US"/>
          </a:p>
        </p:txBody>
      </p:sp>
    </p:spTree>
    <p:extLst>
      <p:ext uri="{BB962C8B-B14F-4D97-AF65-F5344CB8AC3E}">
        <p14:creationId xmlns:p14="http://schemas.microsoft.com/office/powerpoint/2010/main" val="10226124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SSB = Thought we reached a minimum in 2014</a:t>
            </a:r>
            <a:r>
              <a:rPr lang="en-US" baseline="0" dirty="0" smtClean="0"/>
              <a:t> but </a:t>
            </a:r>
            <a:r>
              <a:rPr lang="en-US" dirty="0" smtClean="0"/>
              <a:t>minimum in 2021 of 12,300 </a:t>
            </a:r>
            <a:r>
              <a:rPr lang="en-US" dirty="0" err="1" smtClean="0"/>
              <a:t>mt</a:t>
            </a:r>
            <a:endParaRPr lang="en-US" dirty="0" smtClean="0"/>
          </a:p>
          <a:p>
            <a:r>
              <a:rPr lang="en-US" dirty="0" smtClean="0"/>
              <a:t>2022 = 19K</a:t>
            </a:r>
          </a:p>
          <a:p>
            <a:endParaRPr lang="en-US" dirty="0" smtClean="0"/>
          </a:p>
          <a:p>
            <a:r>
              <a:rPr lang="en-US" dirty="0" err="1" smtClean="0"/>
              <a:t>Rect</a:t>
            </a:r>
            <a:r>
              <a:rPr lang="en-US" dirty="0" smtClean="0"/>
              <a:t>: </a:t>
            </a:r>
          </a:p>
          <a:p>
            <a:r>
              <a:rPr lang="en-US" dirty="0" smtClean="0"/>
              <a:t>With exception of 2015</a:t>
            </a:r>
            <a:r>
              <a:rPr lang="en-US" baseline="0" dirty="0" smtClean="0"/>
              <a:t> and 2021 year classes, recruitment has been below the time-series median since 2009</a:t>
            </a:r>
          </a:p>
          <a:p>
            <a:r>
              <a:rPr lang="en-US" baseline="0" dirty="0" smtClean="0"/>
              <a:t>2016 YC was the smallest of the time series.</a:t>
            </a:r>
          </a:p>
          <a:p>
            <a:r>
              <a:rPr lang="en-US" baseline="0" dirty="0" smtClean="0"/>
              <a:t>While </a:t>
            </a:r>
            <a:r>
              <a:rPr lang="en-US" baseline="0" dirty="0" err="1" smtClean="0"/>
              <a:t>Rect</a:t>
            </a:r>
            <a:r>
              <a:rPr lang="en-US" baseline="0" dirty="0" smtClean="0"/>
              <a:t> has been below the time-series median, mackerel condition has been comparatively high since 2013 for mature mackerel and 2011 for immature mackerel </a:t>
            </a:r>
          </a:p>
          <a:p>
            <a:endParaRPr lang="en-US" dirty="0" smtClean="0"/>
          </a:p>
          <a:p>
            <a:r>
              <a:rPr lang="en-US" dirty="0" smtClean="0"/>
              <a:t>Change-point analysis: 1969-1970, 1971-1975, 1976-2022</a:t>
            </a:r>
          </a:p>
          <a:p>
            <a:endParaRPr lang="en-US" dirty="0" smtClean="0"/>
          </a:p>
          <a:p>
            <a:endParaRPr lang="en-US" dirty="0" smtClean="0"/>
          </a:p>
          <a:p>
            <a:r>
              <a:rPr lang="en-US" dirty="0" smtClean="0"/>
              <a:t>M:\Kiersten_Curti\Modeling\2023.Management.Track\Run9\mcmc.2000.it.1000.thin\plots</a:t>
            </a:r>
          </a:p>
          <a:p>
            <a:r>
              <a:rPr lang="en-US" dirty="0" smtClean="0"/>
              <a:t>SSB.90PI.png</a:t>
            </a:r>
          </a:p>
          <a:p>
            <a:endParaRPr lang="en-US" dirty="0" smtClean="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smtClean="0"/>
              <a:t>Recruitment figure is created from</a:t>
            </a:r>
            <a:r>
              <a:rPr lang="en-US" baseline="0" dirty="0" smtClean="0"/>
              <a:t> code at end of </a:t>
            </a:r>
            <a:r>
              <a:rPr lang="en-US" baseline="0" dirty="0" err="1" smtClean="0"/>
              <a:t>Complete.ASAP.Plots.R</a:t>
            </a:r>
            <a:r>
              <a:rPr lang="en-US" baseline="0" dirty="0" smtClean="0"/>
              <a:t> and copy/pasted directly from TR</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smtClean="0"/>
          </a:p>
          <a:p>
            <a:endParaRPr lang="en-US" dirty="0" smtClean="0"/>
          </a:p>
        </p:txBody>
      </p:sp>
      <p:sp>
        <p:nvSpPr>
          <p:cNvPr id="4" name="Slide Number Placeholder 3"/>
          <p:cNvSpPr>
            <a:spLocks noGrp="1"/>
          </p:cNvSpPr>
          <p:nvPr>
            <p:ph type="sldNum" sz="quarter" idx="10"/>
          </p:nvPr>
        </p:nvSpPr>
        <p:spPr/>
        <p:txBody>
          <a:bodyPr/>
          <a:lstStyle/>
          <a:p>
            <a:fld id="{BB8DCC0E-7DBF-7C4A-B104-25FE08E3BB8F}" type="slidenum">
              <a:rPr lang="en-US" smtClean="0"/>
              <a:pPr/>
              <a:t>23</a:t>
            </a:fld>
            <a:endParaRPr lang="en-US"/>
          </a:p>
        </p:txBody>
      </p:sp>
    </p:spTree>
    <p:extLst>
      <p:ext uri="{BB962C8B-B14F-4D97-AF65-F5344CB8AC3E}">
        <p14:creationId xmlns:p14="http://schemas.microsoft.com/office/powerpoint/2010/main" val="414572533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smtClean="0"/>
              <a:t>R/S: Change-point analysis: 1969-2010, 2011-2021, 2022; </a:t>
            </a: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smtClean="0"/>
              <a:t>                 If</a:t>
            </a:r>
            <a:r>
              <a:rPr lang="en-US" baseline="0" dirty="0" smtClean="0"/>
              <a:t> add 4</a:t>
            </a:r>
            <a:r>
              <a:rPr lang="en-US" baseline="30000" dirty="0" smtClean="0"/>
              <a:t>th</a:t>
            </a:r>
            <a:r>
              <a:rPr lang="en-US" baseline="0" dirty="0" smtClean="0"/>
              <a:t> stanza, 1969-2015, 2016-2018, 2019-2021, 2022</a:t>
            </a:r>
            <a:endParaRPr lang="en-US" dirty="0" smtClean="0"/>
          </a:p>
          <a:p>
            <a:endParaRPr lang="en-US" dirty="0" smtClean="0"/>
          </a:p>
          <a:p>
            <a:endParaRPr lang="en-US" dirty="0" smtClean="0"/>
          </a:p>
          <a:p>
            <a:r>
              <a:rPr lang="en-US" dirty="0" smtClean="0"/>
              <a:t>M:\Kiersten_Curti\Modeling\2023.Management.Track\Run9\plots</a:t>
            </a:r>
          </a:p>
          <a:p>
            <a:r>
              <a:rPr lang="en-US" dirty="0" smtClean="0"/>
              <a:t>RpSSB_time_series.png</a:t>
            </a:r>
          </a:p>
          <a:p>
            <a:endParaRPr lang="en-US" dirty="0" smtClean="0"/>
          </a:p>
        </p:txBody>
      </p:sp>
      <p:sp>
        <p:nvSpPr>
          <p:cNvPr id="4" name="Slide Number Placeholder 3"/>
          <p:cNvSpPr>
            <a:spLocks noGrp="1"/>
          </p:cNvSpPr>
          <p:nvPr>
            <p:ph type="sldNum" sz="quarter" idx="10"/>
          </p:nvPr>
        </p:nvSpPr>
        <p:spPr/>
        <p:txBody>
          <a:bodyPr/>
          <a:lstStyle/>
          <a:p>
            <a:fld id="{BB8DCC0E-7DBF-7C4A-B104-25FE08E3BB8F}" type="slidenum">
              <a:rPr lang="en-US" smtClean="0"/>
              <a:pPr/>
              <a:t>24</a:t>
            </a:fld>
            <a:endParaRPr lang="en-US"/>
          </a:p>
        </p:txBody>
      </p:sp>
    </p:spTree>
    <p:extLst>
      <p:ext uri="{BB962C8B-B14F-4D97-AF65-F5344CB8AC3E}">
        <p14:creationId xmlns:p14="http://schemas.microsoft.com/office/powerpoint/2010/main" val="141052962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Maximum of 2.04 in 2010; Generally decreased</a:t>
            </a:r>
            <a:r>
              <a:rPr lang="en-US" baseline="0" dirty="0" smtClean="0"/>
              <a:t> in the 2010s but increased to 1.07 in 2020-2021 before Canada closed their fishery in 2022 (0.18)</a:t>
            </a:r>
            <a:endParaRPr lang="en-US" dirty="0" smtClean="0"/>
          </a:p>
          <a:p>
            <a:endParaRPr lang="en-US" dirty="0" smtClean="0"/>
          </a:p>
          <a:p>
            <a:endParaRPr lang="en-US" dirty="0" smtClean="0"/>
          </a:p>
          <a:p>
            <a:r>
              <a:rPr lang="en-US" dirty="0" smtClean="0"/>
              <a:t>M:\Kiersten_Curti\Modeling\2023.Management.Track\Run9\mcmc.2000.it.1000.thin\plots</a:t>
            </a:r>
          </a:p>
          <a:p>
            <a:r>
              <a:rPr lang="en-US" dirty="0" smtClean="0"/>
              <a:t>Full.F.90PI.png</a:t>
            </a:r>
          </a:p>
          <a:p>
            <a:endParaRPr lang="en-US" dirty="0"/>
          </a:p>
        </p:txBody>
      </p:sp>
      <p:sp>
        <p:nvSpPr>
          <p:cNvPr id="4" name="Slide Number Placeholder 3"/>
          <p:cNvSpPr>
            <a:spLocks noGrp="1"/>
          </p:cNvSpPr>
          <p:nvPr>
            <p:ph type="sldNum" sz="quarter" idx="10"/>
          </p:nvPr>
        </p:nvSpPr>
        <p:spPr/>
        <p:txBody>
          <a:bodyPr/>
          <a:lstStyle/>
          <a:p>
            <a:fld id="{BB8DCC0E-7DBF-7C4A-B104-25FE08E3BB8F}" type="slidenum">
              <a:rPr lang="en-US" smtClean="0"/>
              <a:pPr/>
              <a:t>25</a:t>
            </a:fld>
            <a:endParaRPr lang="en-US"/>
          </a:p>
        </p:txBody>
      </p:sp>
    </p:spTree>
    <p:extLst>
      <p:ext uri="{BB962C8B-B14F-4D97-AF65-F5344CB8AC3E}">
        <p14:creationId xmlns:p14="http://schemas.microsoft.com/office/powerpoint/2010/main" val="2807346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M:\Kiersten_Curti\Modeling\2023.Management.Track\Run9\retro\plots</a:t>
            </a:r>
          </a:p>
          <a:p>
            <a:r>
              <a:rPr lang="en-US" dirty="0" smtClean="0"/>
              <a:t>retro_F_SSB_R.png</a:t>
            </a:r>
          </a:p>
          <a:p>
            <a:endParaRPr lang="en-US" dirty="0" smtClean="0"/>
          </a:p>
          <a:p>
            <a:r>
              <a:rPr lang="en-US" dirty="0" smtClean="0"/>
              <a:t>M:\Kiersten_Curti\Modeling\2023.Management.Track\Run9\outputs\Run9. </a:t>
            </a:r>
            <a:r>
              <a:rPr lang="en-US" dirty="0" err="1" smtClean="0"/>
              <a:t>Retrospective.Analysis.RDATA</a:t>
            </a:r>
            <a:endParaRPr lang="en-US" dirty="0" smtClean="0"/>
          </a:p>
        </p:txBody>
      </p:sp>
      <p:sp>
        <p:nvSpPr>
          <p:cNvPr id="4" name="Slide Number Placeholder 3"/>
          <p:cNvSpPr>
            <a:spLocks noGrp="1"/>
          </p:cNvSpPr>
          <p:nvPr>
            <p:ph type="sldNum" sz="quarter" idx="10"/>
          </p:nvPr>
        </p:nvSpPr>
        <p:spPr/>
        <p:txBody>
          <a:bodyPr/>
          <a:lstStyle/>
          <a:p>
            <a:fld id="{BB8DCC0E-7DBF-7C4A-B104-25FE08E3BB8F}" type="slidenum">
              <a:rPr lang="en-US" smtClean="0"/>
              <a:pPr/>
              <a:t>26</a:t>
            </a:fld>
            <a:endParaRPr lang="en-US"/>
          </a:p>
        </p:txBody>
      </p:sp>
    </p:spTree>
    <p:extLst>
      <p:ext uri="{BB962C8B-B14F-4D97-AF65-F5344CB8AC3E}">
        <p14:creationId xmlns:p14="http://schemas.microsoft.com/office/powerpoint/2010/main" val="75571817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C:\Users\Kiersten.Curti\Desktop\Work\Mackerel\2023.Management.Track\Run9\outputs</a:t>
            </a:r>
          </a:p>
          <a:p>
            <a:r>
              <a:rPr lang="en-US" dirty="0" smtClean="0"/>
              <a:t>Terminal.yr.and.Retro.adj.values.with.CIs.wmf</a:t>
            </a:r>
            <a:endParaRPr lang="en-US" dirty="0"/>
          </a:p>
        </p:txBody>
      </p:sp>
      <p:sp>
        <p:nvSpPr>
          <p:cNvPr id="4" name="Slide Number Placeholder 3"/>
          <p:cNvSpPr>
            <a:spLocks noGrp="1"/>
          </p:cNvSpPr>
          <p:nvPr>
            <p:ph type="sldNum" sz="quarter" idx="10"/>
          </p:nvPr>
        </p:nvSpPr>
        <p:spPr/>
        <p:txBody>
          <a:bodyPr/>
          <a:lstStyle/>
          <a:p>
            <a:fld id="{BB8DCC0E-7DBF-7C4A-B104-25FE08E3BB8F}" type="slidenum">
              <a:rPr lang="en-US" smtClean="0"/>
              <a:pPr/>
              <a:t>27</a:t>
            </a:fld>
            <a:endParaRPr lang="en-US"/>
          </a:p>
        </p:txBody>
      </p:sp>
    </p:spTree>
    <p:extLst>
      <p:ext uri="{BB962C8B-B14F-4D97-AF65-F5344CB8AC3E}">
        <p14:creationId xmlns:p14="http://schemas.microsoft.com/office/powerpoint/2010/main" val="412923548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smtClean="0"/>
              <a:t>M:\Kiersten_Curti\Modeling\2023.Management.Track\Run9.Mprofile</a:t>
            </a: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smtClean="0"/>
              <a:t>Subset.Likelihood.difference.profile.wmf</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BB8DCC0E-7DBF-7C4A-B104-25FE08E3BB8F}" type="slidenum">
              <a:rPr lang="en-US" smtClean="0"/>
              <a:pPr/>
              <a:t>28</a:t>
            </a:fld>
            <a:endParaRPr lang="en-US"/>
          </a:p>
        </p:txBody>
      </p:sp>
    </p:spTree>
    <p:extLst>
      <p:ext uri="{BB962C8B-B14F-4D97-AF65-F5344CB8AC3E}">
        <p14:creationId xmlns:p14="http://schemas.microsoft.com/office/powerpoint/2010/main" val="416976976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smtClean="0"/>
              <a:t>M:\Kiersten_Curti\Modeling\2023.Management.Track\Run9\outputs</a:t>
            </a:r>
          </a:p>
          <a:p>
            <a:endParaRPr lang="en-US" dirty="0" smtClean="0"/>
          </a:p>
          <a:p>
            <a:r>
              <a:rPr lang="en-US" dirty="0" smtClean="0"/>
              <a:t>Historical.retrospective.fyr.1968.png</a:t>
            </a:r>
          </a:p>
          <a:p>
            <a:endParaRPr lang="en-US" dirty="0"/>
          </a:p>
        </p:txBody>
      </p:sp>
      <p:sp>
        <p:nvSpPr>
          <p:cNvPr id="4" name="Slide Number Placeholder 3"/>
          <p:cNvSpPr>
            <a:spLocks noGrp="1"/>
          </p:cNvSpPr>
          <p:nvPr>
            <p:ph type="sldNum" sz="quarter" idx="10"/>
          </p:nvPr>
        </p:nvSpPr>
        <p:spPr/>
        <p:txBody>
          <a:bodyPr/>
          <a:lstStyle/>
          <a:p>
            <a:fld id="{BB8DCC0E-7DBF-7C4A-B104-25FE08E3BB8F}" type="slidenum">
              <a:rPr lang="en-US" smtClean="0"/>
              <a:pPr/>
              <a:t>29</a:t>
            </a:fld>
            <a:endParaRPr lang="en-US"/>
          </a:p>
        </p:txBody>
      </p:sp>
    </p:spTree>
    <p:extLst>
      <p:ext uri="{BB962C8B-B14F-4D97-AF65-F5344CB8AC3E}">
        <p14:creationId xmlns:p14="http://schemas.microsoft.com/office/powerpoint/2010/main" val="28322332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B8DCC0E-7DBF-7C4A-B104-25FE08E3BB8F}" type="slidenum">
              <a:rPr lang="en-US" smtClean="0"/>
              <a:pPr/>
              <a:t>3</a:t>
            </a:fld>
            <a:endParaRPr lang="en-US"/>
          </a:p>
        </p:txBody>
      </p:sp>
    </p:spTree>
    <p:extLst>
      <p:ext uri="{BB962C8B-B14F-4D97-AF65-F5344CB8AC3E}">
        <p14:creationId xmlns:p14="http://schemas.microsoft.com/office/powerpoint/2010/main" val="92262081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smtClean="0"/>
              <a:t>M:\Kiersten_Curti\Modeling\2023.Management.Track\Run9\outputs</a:t>
            </a:r>
          </a:p>
          <a:p>
            <a:endParaRPr lang="en-US" dirty="0" smtClean="0"/>
          </a:p>
          <a:p>
            <a:r>
              <a:rPr lang="en-US" dirty="0" smtClean="0"/>
              <a:t>Historical.retrospective.fyr.2010.png</a:t>
            </a:r>
            <a:endParaRPr lang="en-US" dirty="0"/>
          </a:p>
        </p:txBody>
      </p:sp>
      <p:sp>
        <p:nvSpPr>
          <p:cNvPr id="4" name="Slide Number Placeholder 3"/>
          <p:cNvSpPr>
            <a:spLocks noGrp="1"/>
          </p:cNvSpPr>
          <p:nvPr>
            <p:ph type="sldNum" sz="quarter" idx="10"/>
          </p:nvPr>
        </p:nvSpPr>
        <p:spPr/>
        <p:txBody>
          <a:bodyPr/>
          <a:lstStyle/>
          <a:p>
            <a:fld id="{BB8DCC0E-7DBF-7C4A-B104-25FE08E3BB8F}" type="slidenum">
              <a:rPr lang="en-US" smtClean="0"/>
              <a:pPr/>
              <a:t>30</a:t>
            </a:fld>
            <a:endParaRPr lang="en-US"/>
          </a:p>
        </p:txBody>
      </p:sp>
    </p:spTree>
    <p:extLst>
      <p:ext uri="{BB962C8B-B14F-4D97-AF65-F5344CB8AC3E}">
        <p14:creationId xmlns:p14="http://schemas.microsoft.com/office/powerpoint/2010/main" val="98233676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smtClean="0"/>
              <a:t>C:\Users\Kiersten.Curti\Desktop\Work\Mackerel\2023.Management.Track\Run9\projections.rebuilding\F11</a:t>
            </a: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smtClean="0"/>
              <a:t>SSB.ests.fyr.2000.with.historical.sub.wmf</a:t>
            </a:r>
            <a:endParaRPr lang="en-US" dirty="0"/>
          </a:p>
        </p:txBody>
      </p:sp>
      <p:sp>
        <p:nvSpPr>
          <p:cNvPr id="4" name="Slide Number Placeholder 3"/>
          <p:cNvSpPr>
            <a:spLocks noGrp="1"/>
          </p:cNvSpPr>
          <p:nvPr>
            <p:ph type="sldNum" sz="quarter" idx="10"/>
          </p:nvPr>
        </p:nvSpPr>
        <p:spPr/>
        <p:txBody>
          <a:bodyPr/>
          <a:lstStyle/>
          <a:p>
            <a:fld id="{BB8DCC0E-7DBF-7C4A-B104-25FE08E3BB8F}" type="slidenum">
              <a:rPr lang="en-US" smtClean="0"/>
              <a:pPr/>
              <a:t>31</a:t>
            </a:fld>
            <a:endParaRPr lang="en-US"/>
          </a:p>
        </p:txBody>
      </p:sp>
    </p:spTree>
    <p:extLst>
      <p:ext uri="{BB962C8B-B14F-4D97-AF65-F5344CB8AC3E}">
        <p14:creationId xmlns:p14="http://schemas.microsoft.com/office/powerpoint/2010/main" val="221827445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smtClean="0"/>
              <a:t>P:\Mackerel\Modeling\2021.Management.Track\Run4\projections.2year</a:t>
            </a:r>
          </a:p>
          <a:p>
            <a:r>
              <a:rPr lang="en-US" dirty="0" smtClean="0"/>
              <a:t>SSB.projections.Fmsy.proxy.fyr.2000.with.historical.wmf</a:t>
            </a:r>
            <a:endParaRPr lang="en-US" dirty="0"/>
          </a:p>
        </p:txBody>
      </p:sp>
      <p:sp>
        <p:nvSpPr>
          <p:cNvPr id="4" name="Slide Number Placeholder 3"/>
          <p:cNvSpPr>
            <a:spLocks noGrp="1"/>
          </p:cNvSpPr>
          <p:nvPr>
            <p:ph type="sldNum" sz="quarter" idx="10"/>
          </p:nvPr>
        </p:nvSpPr>
        <p:spPr/>
        <p:txBody>
          <a:bodyPr/>
          <a:lstStyle/>
          <a:p>
            <a:fld id="{BB8DCC0E-7DBF-7C4A-B104-25FE08E3BB8F}" type="slidenum">
              <a:rPr lang="en-US" smtClean="0"/>
              <a:pPr/>
              <a:t>32</a:t>
            </a:fld>
            <a:endParaRPr lang="en-US"/>
          </a:p>
        </p:txBody>
      </p:sp>
    </p:spTree>
    <p:extLst>
      <p:ext uri="{BB962C8B-B14F-4D97-AF65-F5344CB8AC3E}">
        <p14:creationId xmlns:p14="http://schemas.microsoft.com/office/powerpoint/2010/main" val="421573860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B8DCC0E-7DBF-7C4A-B104-25FE08E3BB8F}" type="slidenum">
              <a:rPr lang="en-US" smtClean="0"/>
              <a:pPr/>
              <a:t>33</a:t>
            </a:fld>
            <a:endParaRPr lang="en-US"/>
          </a:p>
        </p:txBody>
      </p:sp>
    </p:spTree>
    <p:extLst>
      <p:ext uri="{BB962C8B-B14F-4D97-AF65-F5344CB8AC3E}">
        <p14:creationId xmlns:p14="http://schemas.microsoft.com/office/powerpoint/2010/main" val="402382512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smtClean="0"/>
              <a:t>M:\Kiersten_Curti\Modeling\2023.Management.Track\Run9\outputs</a:t>
            </a: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smtClean="0"/>
              <a:t>Phase.plot.with.cis.wmf</a:t>
            </a: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smtClean="0"/>
              <a:t>Run9.Terminal.yr.estimates.with.CIs.csv</a:t>
            </a:r>
          </a:p>
          <a:p>
            <a:endParaRPr lang="en-US" dirty="0"/>
          </a:p>
        </p:txBody>
      </p:sp>
      <p:sp>
        <p:nvSpPr>
          <p:cNvPr id="4" name="Slide Number Placeholder 3"/>
          <p:cNvSpPr>
            <a:spLocks noGrp="1"/>
          </p:cNvSpPr>
          <p:nvPr>
            <p:ph type="sldNum" sz="quarter" idx="10"/>
          </p:nvPr>
        </p:nvSpPr>
        <p:spPr/>
        <p:txBody>
          <a:bodyPr/>
          <a:lstStyle/>
          <a:p>
            <a:fld id="{BB8DCC0E-7DBF-7C4A-B104-25FE08E3BB8F}" type="slidenum">
              <a:rPr lang="en-US" smtClean="0"/>
              <a:pPr/>
              <a:t>35</a:t>
            </a:fld>
            <a:endParaRPr lang="en-US"/>
          </a:p>
        </p:txBody>
      </p:sp>
    </p:spTree>
    <p:extLst>
      <p:ext uri="{BB962C8B-B14F-4D97-AF65-F5344CB8AC3E}">
        <p14:creationId xmlns:p14="http://schemas.microsoft.com/office/powerpoint/2010/main" val="234979918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B8DCC0E-7DBF-7C4A-B104-25FE08E3BB8F}" type="slidenum">
              <a:rPr lang="en-US" smtClean="0"/>
              <a:pPr/>
              <a:t>36</a:t>
            </a:fld>
            <a:endParaRPr lang="en-US"/>
          </a:p>
        </p:txBody>
      </p:sp>
    </p:spTree>
    <p:extLst>
      <p:ext uri="{BB962C8B-B14F-4D97-AF65-F5344CB8AC3E}">
        <p14:creationId xmlns:p14="http://schemas.microsoft.com/office/powerpoint/2010/main" val="306106580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Critical</a:t>
            </a:r>
            <a:r>
              <a:rPr lang="en-US" baseline="0" dirty="0" smtClean="0"/>
              <a:t> zone (below LRP)</a:t>
            </a:r>
            <a:endParaRPr lang="en-US" dirty="0"/>
          </a:p>
        </p:txBody>
      </p:sp>
      <p:sp>
        <p:nvSpPr>
          <p:cNvPr id="4" name="Slide Number Placeholder 3"/>
          <p:cNvSpPr>
            <a:spLocks noGrp="1"/>
          </p:cNvSpPr>
          <p:nvPr>
            <p:ph type="sldNum" sz="quarter" idx="10"/>
          </p:nvPr>
        </p:nvSpPr>
        <p:spPr/>
        <p:txBody>
          <a:bodyPr/>
          <a:lstStyle/>
          <a:p>
            <a:fld id="{BB8DCC0E-7DBF-7C4A-B104-25FE08E3BB8F}" type="slidenum">
              <a:rPr lang="en-US" smtClean="0"/>
              <a:pPr/>
              <a:t>37</a:t>
            </a:fld>
            <a:endParaRPr lang="en-US"/>
          </a:p>
        </p:txBody>
      </p:sp>
    </p:spTree>
    <p:extLst>
      <p:ext uri="{BB962C8B-B14F-4D97-AF65-F5344CB8AC3E}">
        <p14:creationId xmlns:p14="http://schemas.microsoft.com/office/powerpoint/2010/main" val="143617945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B8DCC0E-7DBF-7C4A-B104-25FE08E3BB8F}" type="slidenum">
              <a:rPr lang="en-US" smtClean="0"/>
              <a:pPr/>
              <a:t>38</a:t>
            </a:fld>
            <a:endParaRPr lang="en-US"/>
          </a:p>
        </p:txBody>
      </p:sp>
    </p:spTree>
    <p:extLst>
      <p:ext uri="{BB962C8B-B14F-4D97-AF65-F5344CB8AC3E}">
        <p14:creationId xmlns:p14="http://schemas.microsoft.com/office/powerpoint/2010/main" val="136524500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B8DCC0E-7DBF-7C4A-B104-25FE08E3BB8F}" type="slidenum">
              <a:rPr lang="en-US" smtClean="0"/>
              <a:pPr/>
              <a:t>39</a:t>
            </a:fld>
            <a:endParaRPr lang="en-US"/>
          </a:p>
        </p:txBody>
      </p:sp>
    </p:spTree>
    <p:extLst>
      <p:ext uri="{BB962C8B-B14F-4D97-AF65-F5344CB8AC3E}">
        <p14:creationId xmlns:p14="http://schemas.microsoft.com/office/powerpoint/2010/main" val="406732061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smtClean="0"/>
              <a:t>C:\Users\Kiersten.Curti\Desktop\Work\Mackerel\2023.Management.Track\Run9\projections.rebuilding</a:t>
            </a: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smtClean="0"/>
              <a:t>ssb.projections.fyr.2010.wmf</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BB8DCC0E-7DBF-7C4A-B104-25FE08E3BB8F}" type="slidenum">
              <a:rPr lang="en-US" smtClean="0"/>
              <a:pPr/>
              <a:t>40</a:t>
            </a:fld>
            <a:endParaRPr lang="en-US"/>
          </a:p>
        </p:txBody>
      </p:sp>
    </p:spTree>
    <p:extLst>
      <p:ext uri="{BB962C8B-B14F-4D97-AF65-F5344CB8AC3E}">
        <p14:creationId xmlns:p14="http://schemas.microsoft.com/office/powerpoint/2010/main" val="19568861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B8DCC0E-7DBF-7C4A-B104-25FE08E3BB8F}" type="slidenum">
              <a:rPr lang="en-US" smtClean="0"/>
              <a:pPr/>
              <a:t>4</a:t>
            </a:fld>
            <a:endParaRPr lang="en-US"/>
          </a:p>
        </p:txBody>
      </p:sp>
    </p:spTree>
    <p:extLst>
      <p:ext uri="{BB962C8B-B14F-4D97-AF65-F5344CB8AC3E}">
        <p14:creationId xmlns:p14="http://schemas.microsoft.com/office/powerpoint/2010/main" val="214245770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smtClean="0"/>
              <a:t>C:\Users\Kiersten.Curti\Desktop\Work\Mackerel\2023.Management.Track\Run9\projections.rebuilding</a:t>
            </a: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smtClean="0"/>
              <a:t>catch.projections.fyr.2010.wmf</a:t>
            </a:r>
            <a:endParaRPr lang="en-US" dirty="0"/>
          </a:p>
        </p:txBody>
      </p:sp>
      <p:sp>
        <p:nvSpPr>
          <p:cNvPr id="4" name="Slide Number Placeholder 3"/>
          <p:cNvSpPr>
            <a:spLocks noGrp="1"/>
          </p:cNvSpPr>
          <p:nvPr>
            <p:ph type="sldNum" sz="quarter" idx="10"/>
          </p:nvPr>
        </p:nvSpPr>
        <p:spPr/>
        <p:txBody>
          <a:bodyPr/>
          <a:lstStyle/>
          <a:p>
            <a:fld id="{BB8DCC0E-7DBF-7C4A-B104-25FE08E3BB8F}" type="slidenum">
              <a:rPr lang="en-US" smtClean="0"/>
              <a:pPr/>
              <a:t>41</a:t>
            </a:fld>
            <a:endParaRPr lang="en-US"/>
          </a:p>
        </p:txBody>
      </p:sp>
    </p:spTree>
    <p:extLst>
      <p:ext uri="{BB962C8B-B14F-4D97-AF65-F5344CB8AC3E}">
        <p14:creationId xmlns:p14="http://schemas.microsoft.com/office/powerpoint/2010/main" val="34336832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B8DCC0E-7DBF-7C4A-B104-25FE08E3BB8F}" type="slidenum">
              <a:rPr lang="en-US" smtClean="0"/>
              <a:pPr/>
              <a:t>42</a:t>
            </a:fld>
            <a:endParaRPr lang="en-US"/>
          </a:p>
        </p:txBody>
      </p:sp>
    </p:spTree>
    <p:extLst>
      <p:ext uri="{BB962C8B-B14F-4D97-AF65-F5344CB8AC3E}">
        <p14:creationId xmlns:p14="http://schemas.microsoft.com/office/powerpoint/2010/main" val="89561302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B8DCC0E-7DBF-7C4A-B104-25FE08E3BB8F}" type="slidenum">
              <a:rPr lang="en-US" smtClean="0"/>
              <a:pPr/>
              <a:t>43</a:t>
            </a:fld>
            <a:endParaRPr lang="en-US"/>
          </a:p>
        </p:txBody>
      </p:sp>
    </p:spTree>
    <p:extLst>
      <p:ext uri="{BB962C8B-B14F-4D97-AF65-F5344CB8AC3E}">
        <p14:creationId xmlns:p14="http://schemas.microsoft.com/office/powerpoint/2010/main" val="405721722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smtClean="0"/>
              <a:t>C:\Users\Kiersten.Curti\Desktop\Work\Mackerel\2023.Management.Track\Run9\projections.rebuilding</a:t>
            </a: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smtClean="0"/>
              <a:t>catch.projections.fyr.2010.wmf</a:t>
            </a:r>
            <a:endParaRPr lang="en-US" dirty="0"/>
          </a:p>
        </p:txBody>
      </p:sp>
      <p:sp>
        <p:nvSpPr>
          <p:cNvPr id="4" name="Slide Number Placeholder 3"/>
          <p:cNvSpPr>
            <a:spLocks noGrp="1"/>
          </p:cNvSpPr>
          <p:nvPr>
            <p:ph type="sldNum" sz="quarter" idx="10"/>
          </p:nvPr>
        </p:nvSpPr>
        <p:spPr/>
        <p:txBody>
          <a:bodyPr/>
          <a:lstStyle/>
          <a:p>
            <a:fld id="{BB8DCC0E-7DBF-7C4A-B104-25FE08E3BB8F}" type="slidenum">
              <a:rPr lang="en-US" smtClean="0"/>
              <a:pPr/>
              <a:t>45</a:t>
            </a:fld>
            <a:endParaRPr lang="en-US"/>
          </a:p>
        </p:txBody>
      </p:sp>
    </p:spTree>
    <p:extLst>
      <p:ext uri="{BB962C8B-B14F-4D97-AF65-F5344CB8AC3E}">
        <p14:creationId xmlns:p14="http://schemas.microsoft.com/office/powerpoint/2010/main" val="390365104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B8DCC0E-7DBF-7C4A-B104-25FE08E3BB8F}" type="slidenum">
              <a:rPr lang="en-US" smtClean="0"/>
              <a:pPr/>
              <a:t>46</a:t>
            </a:fld>
            <a:endParaRPr lang="en-US"/>
          </a:p>
        </p:txBody>
      </p:sp>
    </p:spTree>
    <p:extLst>
      <p:ext uri="{BB962C8B-B14F-4D97-AF65-F5344CB8AC3E}">
        <p14:creationId xmlns:p14="http://schemas.microsoft.com/office/powerpoint/2010/main" val="377464850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B8DCC0E-7DBF-7C4A-B104-25FE08E3BB8F}" type="slidenum">
              <a:rPr lang="en-US" smtClean="0"/>
              <a:pPr/>
              <a:t>47</a:t>
            </a:fld>
            <a:endParaRPr lang="en-US"/>
          </a:p>
        </p:txBody>
      </p:sp>
    </p:spTree>
    <p:extLst>
      <p:ext uri="{BB962C8B-B14F-4D97-AF65-F5344CB8AC3E}">
        <p14:creationId xmlns:p14="http://schemas.microsoft.com/office/powerpoint/2010/main" val="101056319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B8DCC0E-7DBF-7C4A-B104-25FE08E3BB8F}" type="slidenum">
              <a:rPr lang="en-US" smtClean="0"/>
              <a:pPr/>
              <a:t>48</a:t>
            </a:fld>
            <a:endParaRPr lang="en-US"/>
          </a:p>
        </p:txBody>
      </p:sp>
    </p:spTree>
    <p:extLst>
      <p:ext uri="{BB962C8B-B14F-4D97-AF65-F5344CB8AC3E}">
        <p14:creationId xmlns:p14="http://schemas.microsoft.com/office/powerpoint/2010/main" val="376894939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B8DCC0E-7DBF-7C4A-B104-25FE08E3BB8F}" type="slidenum">
              <a:rPr lang="en-US" smtClean="0"/>
              <a:pPr/>
              <a:t>49</a:t>
            </a:fld>
            <a:endParaRPr lang="en-US"/>
          </a:p>
        </p:txBody>
      </p:sp>
    </p:spTree>
    <p:extLst>
      <p:ext uri="{BB962C8B-B14F-4D97-AF65-F5344CB8AC3E}">
        <p14:creationId xmlns:p14="http://schemas.microsoft.com/office/powerpoint/2010/main" val="332889952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smtClean="0"/>
              <a:t>P:\Mackerel\Modeling\2021.Management.Track\Run4\projections.2year</a:t>
            </a:r>
          </a:p>
          <a:p>
            <a:r>
              <a:rPr lang="en-US" dirty="0" smtClean="0"/>
              <a:t>SSB.projections.Fmsy.proxy.fyr.2000.with.historical.wmf</a:t>
            </a:r>
            <a:endParaRPr lang="en-US" dirty="0"/>
          </a:p>
        </p:txBody>
      </p:sp>
      <p:sp>
        <p:nvSpPr>
          <p:cNvPr id="4" name="Slide Number Placeholder 3"/>
          <p:cNvSpPr>
            <a:spLocks noGrp="1"/>
          </p:cNvSpPr>
          <p:nvPr>
            <p:ph type="sldNum" sz="quarter" idx="10"/>
          </p:nvPr>
        </p:nvSpPr>
        <p:spPr/>
        <p:txBody>
          <a:bodyPr/>
          <a:lstStyle/>
          <a:p>
            <a:fld id="{BB8DCC0E-7DBF-7C4A-B104-25FE08E3BB8F}" type="slidenum">
              <a:rPr lang="en-US" smtClean="0"/>
              <a:pPr/>
              <a:t>50</a:t>
            </a:fld>
            <a:endParaRPr lang="en-US"/>
          </a:p>
        </p:txBody>
      </p:sp>
    </p:spTree>
    <p:extLst>
      <p:ext uri="{BB962C8B-B14F-4D97-AF65-F5344CB8AC3E}">
        <p14:creationId xmlns:p14="http://schemas.microsoft.com/office/powerpoint/2010/main" val="147723952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smtClean="0">
                <a:solidFill>
                  <a:schemeClr val="tx1"/>
                </a:solidFill>
                <a:effectLst/>
                <a:latin typeface="+mn-lt"/>
                <a:ea typeface="+mn-ea"/>
                <a:cs typeface="+mn-cs"/>
              </a:rPr>
              <a:t>M:\Kiersten_Curti\Fishery-dependent.data\DFO\1968-2022</a:t>
            </a:r>
          </a:p>
          <a:p>
            <a:r>
              <a:rPr lang="en-US" dirty="0" smtClean="0"/>
              <a:t>Proportion.mature.at.age.wmf</a:t>
            </a:r>
            <a:endParaRPr lang="en-US" dirty="0"/>
          </a:p>
        </p:txBody>
      </p:sp>
      <p:sp>
        <p:nvSpPr>
          <p:cNvPr id="4" name="Slide Number Placeholder 3"/>
          <p:cNvSpPr>
            <a:spLocks noGrp="1"/>
          </p:cNvSpPr>
          <p:nvPr>
            <p:ph type="sldNum" sz="quarter" idx="10"/>
          </p:nvPr>
        </p:nvSpPr>
        <p:spPr/>
        <p:txBody>
          <a:bodyPr/>
          <a:lstStyle/>
          <a:p>
            <a:fld id="{BB8DCC0E-7DBF-7C4A-B104-25FE08E3BB8F}" type="slidenum">
              <a:rPr lang="en-US" smtClean="0"/>
              <a:pPr/>
              <a:t>51</a:t>
            </a:fld>
            <a:endParaRPr lang="en-US"/>
          </a:p>
        </p:txBody>
      </p:sp>
    </p:spTree>
    <p:extLst>
      <p:ext uri="{BB962C8B-B14F-4D97-AF65-F5344CB8AC3E}">
        <p14:creationId xmlns:p14="http://schemas.microsoft.com/office/powerpoint/2010/main" val="38811969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83306">
              <a:defRPr/>
            </a:pPr>
            <a:r>
              <a:rPr lang="en-US" sz="1300" dirty="0" smtClean="0"/>
              <a:t>2011-2021:</a:t>
            </a:r>
            <a:r>
              <a:rPr lang="en-US" sz="1300" baseline="0" dirty="0" smtClean="0"/>
              <a:t> Total catch averaged a little under 17,000 </a:t>
            </a:r>
            <a:r>
              <a:rPr lang="en-US" sz="1300" baseline="0" dirty="0" err="1" smtClean="0"/>
              <a:t>mt</a:t>
            </a:r>
            <a:endParaRPr lang="en-US" sz="1300" baseline="0" dirty="0" smtClean="0"/>
          </a:p>
          <a:p>
            <a:pPr marL="0" marR="0" lvl="0" indent="0" algn="l" defTabSz="483306" rtl="0" eaLnBrk="1" fontAlgn="auto" latinLnBrk="0" hangingPunct="1">
              <a:lnSpc>
                <a:spcPct val="100000"/>
              </a:lnSpc>
              <a:spcBef>
                <a:spcPts val="0"/>
              </a:spcBef>
              <a:spcAft>
                <a:spcPts val="0"/>
              </a:spcAft>
              <a:buClrTx/>
              <a:buSzTx/>
              <a:buFontTx/>
              <a:buNone/>
              <a:tabLst/>
              <a:defRPr/>
            </a:pPr>
            <a:r>
              <a:rPr lang="en-US" sz="1300" baseline="0" dirty="0" smtClean="0"/>
              <a:t>2022: Total catch = ~ 3600 </a:t>
            </a:r>
            <a:r>
              <a:rPr lang="en-US" sz="1300" baseline="0" dirty="0" err="1" smtClean="0"/>
              <a:t>mt</a:t>
            </a:r>
            <a:r>
              <a:rPr lang="en-US" sz="1300" baseline="0" dirty="0" smtClean="0"/>
              <a:t>; Due to closure of Canadian fishery, reduced US commercial catch (&lt;2200mt) and slightly lower US rec catch (1440 </a:t>
            </a:r>
            <a:r>
              <a:rPr lang="en-US" sz="1300" baseline="0" dirty="0" err="1" smtClean="0"/>
              <a:t>mt</a:t>
            </a:r>
            <a:r>
              <a:rPr lang="en-US" sz="1300" baseline="0" dirty="0" smtClean="0"/>
              <a:t> where median was 2400 since 2010)</a:t>
            </a:r>
          </a:p>
          <a:p>
            <a:pPr marL="0" marR="0" lvl="0" indent="0" algn="l" defTabSz="483306" rtl="0" eaLnBrk="1" fontAlgn="auto" latinLnBrk="0" hangingPunct="1">
              <a:lnSpc>
                <a:spcPct val="100000"/>
              </a:lnSpc>
              <a:spcBef>
                <a:spcPts val="0"/>
              </a:spcBef>
              <a:spcAft>
                <a:spcPts val="0"/>
              </a:spcAft>
              <a:buClrTx/>
              <a:buSzTx/>
              <a:buFontTx/>
              <a:buNone/>
              <a:tabLst/>
              <a:defRPr/>
            </a:pPr>
            <a:endParaRPr lang="en-US" sz="1300" baseline="0" dirty="0" smtClean="0"/>
          </a:p>
          <a:p>
            <a:pPr marL="0" marR="0" lvl="0" indent="0" algn="l" defTabSz="483306" rtl="0" eaLnBrk="1" fontAlgn="auto" latinLnBrk="0" hangingPunct="1">
              <a:lnSpc>
                <a:spcPct val="100000"/>
              </a:lnSpc>
              <a:spcBef>
                <a:spcPts val="0"/>
              </a:spcBef>
              <a:spcAft>
                <a:spcPts val="0"/>
              </a:spcAft>
              <a:buClrTx/>
              <a:buSzTx/>
              <a:buFontTx/>
              <a:buNone/>
              <a:tabLst/>
              <a:defRPr/>
            </a:pPr>
            <a:endParaRPr lang="en-US" sz="1300" dirty="0" smtClean="0"/>
          </a:p>
          <a:p>
            <a:pPr defTabSz="483306">
              <a:defRPr/>
            </a:pPr>
            <a:r>
              <a:rPr lang="en-US" sz="1300" dirty="0" smtClean="0"/>
              <a:t>M:\Kiersten_Curti\Fishery-dependent.data\Total.catch\1968-2022\Summary.Figures\Total.catch.thous.mt.wmf</a:t>
            </a:r>
            <a:endParaRPr lang="en-US" sz="1300" dirty="0"/>
          </a:p>
          <a:p>
            <a:endParaRPr lang="en-US" dirty="0"/>
          </a:p>
        </p:txBody>
      </p:sp>
      <p:sp>
        <p:nvSpPr>
          <p:cNvPr id="4" name="Slide Number Placeholder 3"/>
          <p:cNvSpPr>
            <a:spLocks noGrp="1"/>
          </p:cNvSpPr>
          <p:nvPr>
            <p:ph type="sldNum" sz="quarter" idx="10"/>
          </p:nvPr>
        </p:nvSpPr>
        <p:spPr/>
        <p:txBody>
          <a:bodyPr/>
          <a:lstStyle/>
          <a:p>
            <a:fld id="{BB8DCC0E-7DBF-7C4A-B104-25FE08E3BB8F}" type="slidenum">
              <a:rPr lang="en-US" smtClean="0"/>
              <a:pPr/>
              <a:t>5</a:t>
            </a:fld>
            <a:endParaRPr lang="en-US"/>
          </a:p>
        </p:txBody>
      </p:sp>
    </p:spTree>
    <p:extLst>
      <p:ext uri="{BB962C8B-B14F-4D97-AF65-F5344CB8AC3E}">
        <p14:creationId xmlns:p14="http://schemas.microsoft.com/office/powerpoint/2010/main" val="299011884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M:\Kiersten_Curti\Fishery-dependent.data\Total.catch\1968-2022\Avg.Size.At.Age.Figures</a:t>
            </a:r>
          </a:p>
          <a:p>
            <a:r>
              <a:rPr lang="en-US" dirty="0" smtClean="0"/>
              <a:t>Comb.US.Can.Catch.wt.age.allyrs.wmf</a:t>
            </a:r>
          </a:p>
          <a:p>
            <a:endParaRPr lang="en-US" dirty="0"/>
          </a:p>
        </p:txBody>
      </p:sp>
      <p:sp>
        <p:nvSpPr>
          <p:cNvPr id="4" name="Slide Number Placeholder 3"/>
          <p:cNvSpPr>
            <a:spLocks noGrp="1"/>
          </p:cNvSpPr>
          <p:nvPr>
            <p:ph type="sldNum" sz="quarter" idx="10"/>
          </p:nvPr>
        </p:nvSpPr>
        <p:spPr/>
        <p:txBody>
          <a:bodyPr/>
          <a:lstStyle/>
          <a:p>
            <a:fld id="{BB8DCC0E-7DBF-7C4A-B104-25FE08E3BB8F}" type="slidenum">
              <a:rPr lang="en-US" smtClean="0"/>
              <a:pPr/>
              <a:t>52</a:t>
            </a:fld>
            <a:endParaRPr lang="en-US"/>
          </a:p>
        </p:txBody>
      </p:sp>
    </p:spTree>
    <p:extLst>
      <p:ext uri="{BB962C8B-B14F-4D97-AF65-F5344CB8AC3E}">
        <p14:creationId xmlns:p14="http://schemas.microsoft.com/office/powerpoint/2010/main" val="1666876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C:\Users\Kiersten.Curti\Desktop\Work\Mackerel\2023.Management.Track\Run9\plots</a:t>
            </a:r>
          </a:p>
          <a:p>
            <a:r>
              <a:rPr lang="en-US" dirty="0" smtClean="0"/>
              <a:t>SARC.SSB.vs.R.barplots.png</a:t>
            </a:r>
          </a:p>
          <a:p>
            <a:endParaRPr lang="en-US" dirty="0"/>
          </a:p>
        </p:txBody>
      </p:sp>
      <p:sp>
        <p:nvSpPr>
          <p:cNvPr id="4" name="Slide Number Placeholder 3"/>
          <p:cNvSpPr>
            <a:spLocks noGrp="1"/>
          </p:cNvSpPr>
          <p:nvPr>
            <p:ph type="sldNum" sz="quarter" idx="10"/>
          </p:nvPr>
        </p:nvSpPr>
        <p:spPr/>
        <p:txBody>
          <a:bodyPr/>
          <a:lstStyle/>
          <a:p>
            <a:fld id="{BB8DCC0E-7DBF-7C4A-B104-25FE08E3BB8F}" type="slidenum">
              <a:rPr lang="en-US" smtClean="0"/>
              <a:pPr/>
              <a:t>53</a:t>
            </a:fld>
            <a:endParaRPr lang="en-US"/>
          </a:p>
        </p:txBody>
      </p:sp>
    </p:spTree>
    <p:extLst>
      <p:ext uri="{BB962C8B-B14F-4D97-AF65-F5344CB8AC3E}">
        <p14:creationId xmlns:p14="http://schemas.microsoft.com/office/powerpoint/2010/main" val="45842412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C:\Users\Kiersten.Curti\Desktop\Work\Mackerel\2023.Management.Track\Run9\plots</a:t>
            </a:r>
          </a:p>
          <a:p>
            <a:r>
              <a:rPr lang="en-US" dirty="0" smtClean="0"/>
              <a:t>Catch.Sel.Blocks.Fleet.1.png</a:t>
            </a:r>
          </a:p>
          <a:p>
            <a:r>
              <a:rPr lang="en-US" dirty="0" smtClean="0"/>
              <a:t>Index.Sel.png</a:t>
            </a:r>
          </a:p>
          <a:p>
            <a:endParaRPr lang="en-US" dirty="0" smtClean="0"/>
          </a:p>
          <a:p>
            <a:endParaRPr lang="en-US" dirty="0" smtClean="0"/>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BB8DCC0E-7DBF-7C4A-B104-25FE08E3BB8F}" type="slidenum">
              <a:rPr lang="en-US" smtClean="0"/>
              <a:pPr/>
              <a:t>54</a:t>
            </a:fld>
            <a:endParaRPr lang="en-US"/>
          </a:p>
        </p:txBody>
      </p:sp>
    </p:spTree>
    <p:extLst>
      <p:ext uri="{BB962C8B-B14F-4D97-AF65-F5344CB8AC3E}">
        <p14:creationId xmlns:p14="http://schemas.microsoft.com/office/powerpoint/2010/main" val="275478766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smtClean="0"/>
              <a:t>MCMC Distribution</a:t>
            </a:r>
            <a:r>
              <a:rPr lang="en-US" baseline="0" dirty="0" smtClean="0"/>
              <a:t> plots from GUI</a:t>
            </a:r>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BB8DCC0E-7DBF-7C4A-B104-25FE08E3BB8F}" type="slidenum">
              <a:rPr lang="en-US" smtClean="0"/>
              <a:pPr/>
              <a:t>55</a:t>
            </a:fld>
            <a:endParaRPr lang="en-US"/>
          </a:p>
        </p:txBody>
      </p:sp>
    </p:spTree>
    <p:extLst>
      <p:ext uri="{BB962C8B-B14F-4D97-AF65-F5344CB8AC3E}">
        <p14:creationId xmlns:p14="http://schemas.microsoft.com/office/powerpoint/2010/main" val="305246337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B8DCC0E-7DBF-7C4A-B104-25FE08E3BB8F}" type="slidenum">
              <a:rPr lang="en-US" smtClean="0"/>
              <a:pPr/>
              <a:t>56</a:t>
            </a:fld>
            <a:endParaRPr lang="en-US"/>
          </a:p>
        </p:txBody>
      </p:sp>
    </p:spTree>
    <p:extLst>
      <p:ext uri="{BB962C8B-B14F-4D97-AF65-F5344CB8AC3E}">
        <p14:creationId xmlns:p14="http://schemas.microsoft.com/office/powerpoint/2010/main" val="24739964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Discards 2020-2022 = 1.5% of total US catch</a:t>
            </a:r>
          </a:p>
          <a:p>
            <a:r>
              <a:rPr lang="en-US" dirty="0" smtClean="0"/>
              <a:t>Rec = 37% of total catch since 2010</a:t>
            </a:r>
          </a:p>
          <a:p>
            <a:endParaRPr lang="en-US" dirty="0" smtClean="0"/>
          </a:p>
          <a:p>
            <a:endParaRPr lang="en-US" dirty="0" smtClean="0"/>
          </a:p>
          <a:p>
            <a:r>
              <a:rPr lang="en-US" dirty="0" smtClean="0"/>
              <a:t>M:\Kiersten_Curti\Fishery-dependent.data\Total.catch\1968-2022\Summary.Figures\US.Total.catch.thous.mt.wmf</a:t>
            </a:r>
          </a:p>
          <a:p>
            <a:endParaRPr lang="en-US" dirty="0" smtClean="0"/>
          </a:p>
        </p:txBody>
      </p:sp>
      <p:sp>
        <p:nvSpPr>
          <p:cNvPr id="4" name="Slide Number Placeholder 3"/>
          <p:cNvSpPr>
            <a:spLocks noGrp="1"/>
          </p:cNvSpPr>
          <p:nvPr>
            <p:ph type="sldNum" sz="quarter" idx="10"/>
          </p:nvPr>
        </p:nvSpPr>
        <p:spPr/>
        <p:txBody>
          <a:bodyPr/>
          <a:lstStyle/>
          <a:p>
            <a:fld id="{BB8DCC0E-7DBF-7C4A-B104-25FE08E3BB8F}" type="slidenum">
              <a:rPr lang="en-US" smtClean="0"/>
              <a:pPr/>
              <a:t>6</a:t>
            </a:fld>
            <a:endParaRPr lang="en-US"/>
          </a:p>
        </p:txBody>
      </p:sp>
    </p:spTree>
    <p:extLst>
      <p:ext uri="{BB962C8B-B14F-4D97-AF65-F5344CB8AC3E}">
        <p14:creationId xmlns:p14="http://schemas.microsoft.com/office/powerpoint/2010/main" val="4308128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Estimates from CAMS within one </a:t>
            </a:r>
            <a:r>
              <a:rPr lang="en-US" dirty="0" err="1" smtClean="0"/>
              <a:t>stdev</a:t>
            </a:r>
            <a:r>
              <a:rPr lang="en-US" baseline="0" dirty="0" smtClean="0"/>
              <a:t> of combined ratio estimates</a:t>
            </a:r>
            <a:endParaRPr lang="en-US" dirty="0" smtClean="0"/>
          </a:p>
          <a:p>
            <a:endParaRPr lang="en-US" dirty="0" smtClean="0"/>
          </a:p>
        </p:txBody>
      </p:sp>
      <p:sp>
        <p:nvSpPr>
          <p:cNvPr id="4" name="Slide Number Placeholder 3"/>
          <p:cNvSpPr>
            <a:spLocks noGrp="1"/>
          </p:cNvSpPr>
          <p:nvPr>
            <p:ph type="sldNum" sz="quarter" idx="10"/>
          </p:nvPr>
        </p:nvSpPr>
        <p:spPr/>
        <p:txBody>
          <a:bodyPr/>
          <a:lstStyle/>
          <a:p>
            <a:fld id="{BB8DCC0E-7DBF-7C4A-B104-25FE08E3BB8F}" type="slidenum">
              <a:rPr lang="en-US" smtClean="0"/>
              <a:pPr/>
              <a:t>7</a:t>
            </a:fld>
            <a:endParaRPr lang="en-US"/>
          </a:p>
        </p:txBody>
      </p:sp>
    </p:spTree>
    <p:extLst>
      <p:ext uri="{BB962C8B-B14F-4D97-AF65-F5344CB8AC3E}">
        <p14:creationId xmlns:p14="http://schemas.microsoft.com/office/powerpoint/2010/main" val="13814984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300" dirty="0" smtClean="0"/>
              <a:t>M:\Kiersten_Curti\Fishery-dependent.data\Total.catch\1968-2022\Summary.Figures\Combined.US.Can.Catch.at.age.millions.wmf</a:t>
            </a:r>
            <a:endParaRPr lang="en-US" sz="1300" dirty="0"/>
          </a:p>
          <a:p>
            <a:endParaRPr lang="en-US" dirty="0"/>
          </a:p>
        </p:txBody>
      </p:sp>
      <p:sp>
        <p:nvSpPr>
          <p:cNvPr id="4" name="Slide Number Placeholder 3"/>
          <p:cNvSpPr>
            <a:spLocks noGrp="1"/>
          </p:cNvSpPr>
          <p:nvPr>
            <p:ph type="sldNum" sz="quarter" idx="10"/>
          </p:nvPr>
        </p:nvSpPr>
        <p:spPr/>
        <p:txBody>
          <a:bodyPr/>
          <a:lstStyle/>
          <a:p>
            <a:fld id="{BB8DCC0E-7DBF-7C4A-B104-25FE08E3BB8F}" type="slidenum">
              <a:rPr lang="en-US" smtClean="0"/>
              <a:pPr/>
              <a:t>8</a:t>
            </a:fld>
            <a:endParaRPr lang="en-US"/>
          </a:p>
        </p:txBody>
      </p:sp>
    </p:spTree>
    <p:extLst>
      <p:ext uri="{BB962C8B-B14F-4D97-AF65-F5344CB8AC3E}">
        <p14:creationId xmlns:p14="http://schemas.microsoft.com/office/powerpoint/2010/main" val="30003939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B8DCC0E-7DBF-7C4A-B104-25FE08E3BB8F}" type="slidenum">
              <a:rPr lang="en-US" smtClean="0"/>
              <a:pPr/>
              <a:t>9</a:t>
            </a:fld>
            <a:endParaRPr lang="en-US"/>
          </a:p>
        </p:txBody>
      </p:sp>
    </p:spTree>
    <p:extLst>
      <p:ext uri="{BB962C8B-B14F-4D97-AF65-F5344CB8AC3E}">
        <p14:creationId xmlns:p14="http://schemas.microsoft.com/office/powerpoint/2010/main" val="17099840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Content">
    <p:bg>
      <p:bgPr>
        <a:solidFill>
          <a:srgbClr val="F0F0F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200"/>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a:defRPr sz="2800">
                <a:solidFill>
                  <a:schemeClr val="tx2"/>
                </a:solidFill>
              </a:defRPr>
            </a:lvl1pPr>
            <a:lvl2pPr>
              <a:defRPr sz="2400">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p:bg>
      <p:bgPr>
        <a:solidFill>
          <a:srgbClr val="1E5C90"/>
        </a:solidFill>
        <a:effectLst/>
      </p:bgPr>
    </p:bg>
    <p:spTree>
      <p:nvGrpSpPr>
        <p:cNvPr id="1" name=""/>
        <p:cNvGrpSpPr/>
        <p:nvPr/>
      </p:nvGrpSpPr>
      <p:grpSpPr>
        <a:xfrm>
          <a:off x="0" y="0"/>
          <a:ext cx="0" cy="0"/>
          <a:chOff x="0" y="0"/>
          <a:chExt cx="0" cy="0"/>
        </a:xfrm>
      </p:grpSpPr>
      <p:sp>
        <p:nvSpPr>
          <p:cNvPr id="13" name="Freeform 12"/>
          <p:cNvSpPr/>
          <p:nvPr userDrawn="1"/>
        </p:nvSpPr>
        <p:spPr>
          <a:xfrm flipH="1" flipV="1">
            <a:off x="-1" y="-24487"/>
            <a:ext cx="9138586" cy="2515079"/>
          </a:xfrm>
          <a:custGeom>
            <a:avLst/>
            <a:gdLst>
              <a:gd name="connsiteX0" fmla="*/ 0 w 10289745"/>
              <a:gd name="connsiteY0" fmla="*/ 2348314 h 2694297"/>
              <a:gd name="connsiteX1" fmla="*/ 9145997 w 10289745"/>
              <a:gd name="connsiteY1" fmla="*/ 81 h 2694297"/>
              <a:gd name="connsiteX2" fmla="*/ 9145997 w 10289745"/>
              <a:gd name="connsiteY2" fmla="*/ 2436173 h 2694297"/>
              <a:gd name="connsiteX3" fmla="*/ 0 w 10289745"/>
              <a:gd name="connsiteY3" fmla="*/ 2348314 h 2694297"/>
              <a:gd name="connsiteX0" fmla="*/ 0 w 10289745"/>
              <a:gd name="connsiteY0" fmla="*/ 2348233 h 2694216"/>
              <a:gd name="connsiteX1" fmla="*/ 9145997 w 10289745"/>
              <a:gd name="connsiteY1" fmla="*/ 0 h 2694216"/>
              <a:gd name="connsiteX2" fmla="*/ 9145997 w 10289745"/>
              <a:gd name="connsiteY2" fmla="*/ 2436092 h 2694216"/>
              <a:gd name="connsiteX3" fmla="*/ 0 w 10289745"/>
              <a:gd name="connsiteY3" fmla="*/ 2348233 h 2694216"/>
              <a:gd name="connsiteX0" fmla="*/ 0 w 10289745"/>
              <a:gd name="connsiteY0" fmla="*/ 2348233 h 2694216"/>
              <a:gd name="connsiteX1" fmla="*/ 9145997 w 10289745"/>
              <a:gd name="connsiteY1" fmla="*/ 0 h 2694216"/>
              <a:gd name="connsiteX2" fmla="*/ 9145997 w 10289745"/>
              <a:gd name="connsiteY2" fmla="*/ 2436092 h 2694216"/>
              <a:gd name="connsiteX3" fmla="*/ 0 w 10289745"/>
              <a:gd name="connsiteY3" fmla="*/ 2348233 h 2694216"/>
              <a:gd name="connsiteX0" fmla="*/ 2 w 10271923"/>
              <a:gd name="connsiteY0" fmla="*/ 1961048 h 2259210"/>
              <a:gd name="connsiteX1" fmla="*/ 9115022 w 10271923"/>
              <a:gd name="connsiteY1" fmla="*/ 0 h 2259210"/>
              <a:gd name="connsiteX2" fmla="*/ 9145999 w 10271923"/>
              <a:gd name="connsiteY2" fmla="*/ 2048907 h 2259210"/>
              <a:gd name="connsiteX3" fmla="*/ 2 w 10271923"/>
              <a:gd name="connsiteY3" fmla="*/ 1961048 h 2259210"/>
              <a:gd name="connsiteX0" fmla="*/ 2 w 10302372"/>
              <a:gd name="connsiteY0" fmla="*/ 2355976 h 2702917"/>
              <a:gd name="connsiteX1" fmla="*/ 9169232 w 10302372"/>
              <a:gd name="connsiteY1" fmla="*/ 0 h 2702917"/>
              <a:gd name="connsiteX2" fmla="*/ 9145999 w 10302372"/>
              <a:gd name="connsiteY2" fmla="*/ 2443835 h 2702917"/>
              <a:gd name="connsiteX3" fmla="*/ 2 w 10302372"/>
              <a:gd name="connsiteY3" fmla="*/ 2355976 h 2702917"/>
              <a:gd name="connsiteX0" fmla="*/ 2 w 10302372"/>
              <a:gd name="connsiteY0" fmla="*/ 2355976 h 2702917"/>
              <a:gd name="connsiteX1" fmla="*/ 9169232 w 10302372"/>
              <a:gd name="connsiteY1" fmla="*/ 0 h 2702917"/>
              <a:gd name="connsiteX2" fmla="*/ 9145999 w 10302372"/>
              <a:gd name="connsiteY2" fmla="*/ 2443835 h 2702917"/>
              <a:gd name="connsiteX3" fmla="*/ 2 w 10302372"/>
              <a:gd name="connsiteY3" fmla="*/ 2355976 h 2702917"/>
              <a:gd name="connsiteX0" fmla="*/ 2 w 10302372"/>
              <a:gd name="connsiteY0" fmla="*/ 2355976 h 2702917"/>
              <a:gd name="connsiteX1" fmla="*/ 9169232 w 10302372"/>
              <a:gd name="connsiteY1" fmla="*/ 0 h 2702917"/>
              <a:gd name="connsiteX2" fmla="*/ 9145999 w 10302372"/>
              <a:gd name="connsiteY2" fmla="*/ 2443835 h 2702917"/>
              <a:gd name="connsiteX3" fmla="*/ 2 w 10302372"/>
              <a:gd name="connsiteY3" fmla="*/ 2355976 h 2702917"/>
              <a:gd name="connsiteX0" fmla="*/ 1 w 10359948"/>
              <a:gd name="connsiteY0" fmla="*/ 2534080 h 2803153"/>
              <a:gd name="connsiteX1" fmla="*/ 9223441 w 10359948"/>
              <a:gd name="connsiteY1" fmla="*/ 0 h 2803153"/>
              <a:gd name="connsiteX2" fmla="*/ 9200208 w 10359948"/>
              <a:gd name="connsiteY2" fmla="*/ 2443835 h 2803153"/>
              <a:gd name="connsiteX3" fmla="*/ 1 w 10359948"/>
              <a:gd name="connsiteY3" fmla="*/ 2534080 h 2803153"/>
              <a:gd name="connsiteX0" fmla="*/ 2 w 10302373"/>
              <a:gd name="connsiteY0" fmla="*/ 2371463 h 2710654"/>
              <a:gd name="connsiteX1" fmla="*/ 9169233 w 10302373"/>
              <a:gd name="connsiteY1" fmla="*/ 0 h 2710654"/>
              <a:gd name="connsiteX2" fmla="*/ 9146000 w 10302373"/>
              <a:gd name="connsiteY2" fmla="*/ 2443835 h 2710654"/>
              <a:gd name="connsiteX3" fmla="*/ 2 w 10302373"/>
              <a:gd name="connsiteY3" fmla="*/ 2371463 h 2710654"/>
              <a:gd name="connsiteX0" fmla="*/ 22101 w 10324472"/>
              <a:gd name="connsiteY0" fmla="*/ 2371463 h 2601940"/>
              <a:gd name="connsiteX1" fmla="*/ 9191332 w 10324472"/>
              <a:gd name="connsiteY1" fmla="*/ 0 h 2601940"/>
              <a:gd name="connsiteX2" fmla="*/ 9168099 w 10324472"/>
              <a:gd name="connsiteY2" fmla="*/ 2443835 h 2601940"/>
              <a:gd name="connsiteX3" fmla="*/ 22101 w 10324472"/>
              <a:gd name="connsiteY3" fmla="*/ 2371463 h 2601940"/>
              <a:gd name="connsiteX0" fmla="*/ 454248 w 10756619"/>
              <a:gd name="connsiteY0" fmla="*/ 2371463 h 2635640"/>
              <a:gd name="connsiteX1" fmla="*/ 9623479 w 10756619"/>
              <a:gd name="connsiteY1" fmla="*/ 0 h 2635640"/>
              <a:gd name="connsiteX2" fmla="*/ 9600246 w 10756619"/>
              <a:gd name="connsiteY2" fmla="*/ 2443835 h 2635640"/>
              <a:gd name="connsiteX3" fmla="*/ 2243166 w 10756619"/>
              <a:gd name="connsiteY3" fmla="*/ 2466974 h 2635640"/>
              <a:gd name="connsiteX4" fmla="*/ 454248 w 10756619"/>
              <a:gd name="connsiteY4" fmla="*/ 2371463 h 2635640"/>
              <a:gd name="connsiteX0" fmla="*/ 1153431 w 11456764"/>
              <a:gd name="connsiteY0" fmla="*/ 2371463 h 2641277"/>
              <a:gd name="connsiteX1" fmla="*/ 10322662 w 11456764"/>
              <a:gd name="connsiteY1" fmla="*/ 0 h 2641277"/>
              <a:gd name="connsiteX2" fmla="*/ 10299429 w 11456764"/>
              <a:gd name="connsiteY2" fmla="*/ 2443835 h 2641277"/>
              <a:gd name="connsiteX3" fmla="*/ 1137944 w 11456764"/>
              <a:gd name="connsiteY3" fmla="*/ 2482461 h 2641277"/>
              <a:gd name="connsiteX4" fmla="*/ 1153431 w 11456764"/>
              <a:gd name="connsiteY4" fmla="*/ 2371463 h 2641277"/>
              <a:gd name="connsiteX0" fmla="*/ 15487 w 10318820"/>
              <a:gd name="connsiteY0" fmla="*/ 2371463 h 2641277"/>
              <a:gd name="connsiteX1" fmla="*/ 9184718 w 10318820"/>
              <a:gd name="connsiteY1" fmla="*/ 0 h 2641277"/>
              <a:gd name="connsiteX2" fmla="*/ 9161485 w 10318820"/>
              <a:gd name="connsiteY2" fmla="*/ 2443835 h 2641277"/>
              <a:gd name="connsiteX3" fmla="*/ 0 w 10318820"/>
              <a:gd name="connsiteY3" fmla="*/ 2482461 h 2641277"/>
              <a:gd name="connsiteX4" fmla="*/ 15487 w 10318820"/>
              <a:gd name="connsiteY4" fmla="*/ 2371463 h 2641277"/>
              <a:gd name="connsiteX0" fmla="*/ 15487 w 10318820"/>
              <a:gd name="connsiteY0" fmla="*/ 2371463 h 2641277"/>
              <a:gd name="connsiteX1" fmla="*/ 9184718 w 10318820"/>
              <a:gd name="connsiteY1" fmla="*/ 0 h 2641277"/>
              <a:gd name="connsiteX2" fmla="*/ 9161485 w 10318820"/>
              <a:gd name="connsiteY2" fmla="*/ 2443835 h 2641277"/>
              <a:gd name="connsiteX3" fmla="*/ 0 w 10318820"/>
              <a:gd name="connsiteY3" fmla="*/ 2482461 h 2641277"/>
              <a:gd name="connsiteX4" fmla="*/ 15487 w 10318820"/>
              <a:gd name="connsiteY4" fmla="*/ 2371463 h 2641277"/>
              <a:gd name="connsiteX0" fmla="*/ 15487 w 10318820"/>
              <a:gd name="connsiteY0" fmla="*/ 2371463 h 2641277"/>
              <a:gd name="connsiteX1" fmla="*/ 9184718 w 10318820"/>
              <a:gd name="connsiteY1" fmla="*/ 0 h 2641277"/>
              <a:gd name="connsiteX2" fmla="*/ 9161485 w 10318820"/>
              <a:gd name="connsiteY2" fmla="*/ 2443835 h 2641277"/>
              <a:gd name="connsiteX3" fmla="*/ 0 w 10318820"/>
              <a:gd name="connsiteY3" fmla="*/ 2482461 h 2641277"/>
              <a:gd name="connsiteX4" fmla="*/ 15487 w 10318820"/>
              <a:gd name="connsiteY4" fmla="*/ 2371463 h 2641277"/>
              <a:gd name="connsiteX0" fmla="*/ 15487 w 10318820"/>
              <a:gd name="connsiteY0" fmla="*/ 2371463 h 2641277"/>
              <a:gd name="connsiteX1" fmla="*/ 9184718 w 10318820"/>
              <a:gd name="connsiteY1" fmla="*/ 0 h 2641277"/>
              <a:gd name="connsiteX2" fmla="*/ 9161485 w 10318820"/>
              <a:gd name="connsiteY2" fmla="*/ 2443835 h 2641277"/>
              <a:gd name="connsiteX3" fmla="*/ 0 w 10318820"/>
              <a:gd name="connsiteY3" fmla="*/ 2482461 h 2641277"/>
              <a:gd name="connsiteX4" fmla="*/ 15487 w 10318820"/>
              <a:gd name="connsiteY4" fmla="*/ 2371463 h 2641277"/>
              <a:gd name="connsiteX0" fmla="*/ 15487 w 10318820"/>
              <a:gd name="connsiteY0" fmla="*/ 2371463 h 2482461"/>
              <a:gd name="connsiteX1" fmla="*/ 9184718 w 10318820"/>
              <a:gd name="connsiteY1" fmla="*/ 0 h 2482461"/>
              <a:gd name="connsiteX2" fmla="*/ 9161485 w 10318820"/>
              <a:gd name="connsiteY2" fmla="*/ 2443835 h 2482461"/>
              <a:gd name="connsiteX3" fmla="*/ 0 w 10318820"/>
              <a:gd name="connsiteY3" fmla="*/ 2482461 h 2482461"/>
              <a:gd name="connsiteX4" fmla="*/ 15487 w 10318820"/>
              <a:gd name="connsiteY4" fmla="*/ 2371463 h 2482461"/>
              <a:gd name="connsiteX0" fmla="*/ 15487 w 10252186"/>
              <a:gd name="connsiteY0" fmla="*/ 2371463 h 2482461"/>
              <a:gd name="connsiteX1" fmla="*/ 9184718 w 10252186"/>
              <a:gd name="connsiteY1" fmla="*/ 0 h 2482461"/>
              <a:gd name="connsiteX2" fmla="*/ 9022088 w 10252186"/>
              <a:gd name="connsiteY2" fmla="*/ 2242499 h 2482461"/>
              <a:gd name="connsiteX3" fmla="*/ 0 w 10252186"/>
              <a:gd name="connsiteY3" fmla="*/ 2482461 h 2482461"/>
              <a:gd name="connsiteX4" fmla="*/ 15487 w 10252186"/>
              <a:gd name="connsiteY4" fmla="*/ 2371463 h 2482461"/>
              <a:gd name="connsiteX0" fmla="*/ 15487 w 10311181"/>
              <a:gd name="connsiteY0" fmla="*/ 2371463 h 2482461"/>
              <a:gd name="connsiteX1" fmla="*/ 9184718 w 10311181"/>
              <a:gd name="connsiteY1" fmla="*/ 0 h 2482461"/>
              <a:gd name="connsiteX2" fmla="*/ 9145996 w 10311181"/>
              <a:gd name="connsiteY2" fmla="*/ 2443835 h 2482461"/>
              <a:gd name="connsiteX3" fmla="*/ 0 w 10311181"/>
              <a:gd name="connsiteY3" fmla="*/ 2482461 h 2482461"/>
              <a:gd name="connsiteX4" fmla="*/ 15487 w 10311181"/>
              <a:gd name="connsiteY4" fmla="*/ 2371463 h 2482461"/>
              <a:gd name="connsiteX0" fmla="*/ 15487 w 9184718"/>
              <a:gd name="connsiteY0" fmla="*/ 2371463 h 2482461"/>
              <a:gd name="connsiteX1" fmla="*/ 9184718 w 9184718"/>
              <a:gd name="connsiteY1" fmla="*/ 0 h 2482461"/>
              <a:gd name="connsiteX2" fmla="*/ 9145996 w 9184718"/>
              <a:gd name="connsiteY2" fmla="*/ 2443835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0 w 9215696"/>
              <a:gd name="connsiteY0" fmla="*/ 2371463 h 2482461"/>
              <a:gd name="connsiteX1" fmla="*/ 9215696 w 9215696"/>
              <a:gd name="connsiteY1" fmla="*/ 0 h 2482461"/>
              <a:gd name="connsiteX2" fmla="*/ 9207951 w 9215696"/>
              <a:gd name="connsiteY2" fmla="*/ 2459323 h 2482461"/>
              <a:gd name="connsiteX3" fmla="*/ 30978 w 9215696"/>
              <a:gd name="connsiteY3" fmla="*/ 2482461 h 2482461"/>
              <a:gd name="connsiteX4" fmla="*/ 0 w 9215696"/>
              <a:gd name="connsiteY4" fmla="*/ 2371463 h 2482461"/>
              <a:gd name="connsiteX0" fmla="*/ 0 w 9215696"/>
              <a:gd name="connsiteY0" fmla="*/ 2371463 h 2497949"/>
              <a:gd name="connsiteX1" fmla="*/ 9215696 w 9215696"/>
              <a:gd name="connsiteY1" fmla="*/ 0 h 2497949"/>
              <a:gd name="connsiteX2" fmla="*/ 9207951 w 9215696"/>
              <a:gd name="connsiteY2" fmla="*/ 2459323 h 2497949"/>
              <a:gd name="connsiteX3" fmla="*/ 2 w 9215696"/>
              <a:gd name="connsiteY3" fmla="*/ 2497949 h 2497949"/>
              <a:gd name="connsiteX4" fmla="*/ 0 w 9215696"/>
              <a:gd name="connsiteY4" fmla="*/ 2371463 h 2497949"/>
              <a:gd name="connsiteX0" fmla="*/ 0 w 9215696"/>
              <a:gd name="connsiteY0" fmla="*/ 2371463 h 2474718"/>
              <a:gd name="connsiteX1" fmla="*/ 9215696 w 9215696"/>
              <a:gd name="connsiteY1" fmla="*/ 0 h 2474718"/>
              <a:gd name="connsiteX2" fmla="*/ 9207951 w 9215696"/>
              <a:gd name="connsiteY2" fmla="*/ 2459323 h 2474718"/>
              <a:gd name="connsiteX3" fmla="*/ 30979 w 9215696"/>
              <a:gd name="connsiteY3" fmla="*/ 2474718 h 2474718"/>
              <a:gd name="connsiteX4" fmla="*/ 0 w 9215696"/>
              <a:gd name="connsiteY4" fmla="*/ 2371463 h 2474718"/>
              <a:gd name="connsiteX0" fmla="*/ 0 w 9208117"/>
              <a:gd name="connsiteY0" fmla="*/ 2371463 h 2474718"/>
              <a:gd name="connsiteX1" fmla="*/ 9184719 w 9208117"/>
              <a:gd name="connsiteY1" fmla="*/ 0 h 2474718"/>
              <a:gd name="connsiteX2" fmla="*/ 9207951 w 9208117"/>
              <a:gd name="connsiteY2" fmla="*/ 2459323 h 2474718"/>
              <a:gd name="connsiteX3" fmla="*/ 30979 w 9208117"/>
              <a:gd name="connsiteY3" fmla="*/ 2474718 h 2474718"/>
              <a:gd name="connsiteX4" fmla="*/ 0 w 9208117"/>
              <a:gd name="connsiteY4" fmla="*/ 2371463 h 2474718"/>
              <a:gd name="connsiteX0" fmla="*/ 0 w 9184719"/>
              <a:gd name="connsiteY0" fmla="*/ 2371463 h 2474718"/>
              <a:gd name="connsiteX1" fmla="*/ 9184719 w 9184719"/>
              <a:gd name="connsiteY1" fmla="*/ 0 h 2474718"/>
              <a:gd name="connsiteX2" fmla="*/ 9115020 w 9184719"/>
              <a:gd name="connsiteY2" fmla="*/ 2381886 h 2474718"/>
              <a:gd name="connsiteX3" fmla="*/ 30979 w 9184719"/>
              <a:gd name="connsiteY3" fmla="*/ 2474718 h 2474718"/>
              <a:gd name="connsiteX4" fmla="*/ 0 w 9184719"/>
              <a:gd name="connsiteY4" fmla="*/ 2371463 h 2474718"/>
              <a:gd name="connsiteX0" fmla="*/ 0 w 9184719"/>
              <a:gd name="connsiteY0" fmla="*/ 2371463 h 2474718"/>
              <a:gd name="connsiteX1" fmla="*/ 9184719 w 9184719"/>
              <a:gd name="connsiteY1" fmla="*/ 0 h 2474718"/>
              <a:gd name="connsiteX2" fmla="*/ 9169230 w 9184719"/>
              <a:gd name="connsiteY2" fmla="*/ 2451580 h 2474718"/>
              <a:gd name="connsiteX3" fmla="*/ 30979 w 9184719"/>
              <a:gd name="connsiteY3" fmla="*/ 2474718 h 2474718"/>
              <a:gd name="connsiteX4" fmla="*/ 0 w 9184719"/>
              <a:gd name="connsiteY4" fmla="*/ 2371463 h 2474718"/>
              <a:gd name="connsiteX0" fmla="*/ 0 w 9167786"/>
              <a:gd name="connsiteY0" fmla="*/ 2375696 h 2474718"/>
              <a:gd name="connsiteX1" fmla="*/ 9167786 w 9167786"/>
              <a:gd name="connsiteY1" fmla="*/ 0 h 2474718"/>
              <a:gd name="connsiteX2" fmla="*/ 9152297 w 9167786"/>
              <a:gd name="connsiteY2" fmla="*/ 2451580 h 2474718"/>
              <a:gd name="connsiteX3" fmla="*/ 14046 w 9167786"/>
              <a:gd name="connsiteY3" fmla="*/ 2474718 h 2474718"/>
              <a:gd name="connsiteX4" fmla="*/ 0 w 9167786"/>
              <a:gd name="connsiteY4" fmla="*/ 2375696 h 2474718"/>
              <a:gd name="connsiteX0" fmla="*/ 2887 w 9170673"/>
              <a:gd name="connsiteY0" fmla="*/ 2375696 h 2474718"/>
              <a:gd name="connsiteX1" fmla="*/ 9170673 w 9170673"/>
              <a:gd name="connsiteY1" fmla="*/ 0 h 2474718"/>
              <a:gd name="connsiteX2" fmla="*/ 9155184 w 9170673"/>
              <a:gd name="connsiteY2" fmla="*/ 2451580 h 2474718"/>
              <a:gd name="connsiteX3" fmla="*/ 0 w 9170673"/>
              <a:gd name="connsiteY3" fmla="*/ 2474718 h 2474718"/>
              <a:gd name="connsiteX4" fmla="*/ 2887 w 9170673"/>
              <a:gd name="connsiteY4" fmla="*/ 2375696 h 2474718"/>
              <a:gd name="connsiteX0" fmla="*/ 2887 w 9170673"/>
              <a:gd name="connsiteY0" fmla="*/ 2375696 h 2457785"/>
              <a:gd name="connsiteX1" fmla="*/ 9170673 w 9170673"/>
              <a:gd name="connsiteY1" fmla="*/ 0 h 2457785"/>
              <a:gd name="connsiteX2" fmla="*/ 9155184 w 9170673"/>
              <a:gd name="connsiteY2" fmla="*/ 2451580 h 2457785"/>
              <a:gd name="connsiteX3" fmla="*/ 0 w 9170673"/>
              <a:gd name="connsiteY3" fmla="*/ 2457785 h 2457785"/>
              <a:gd name="connsiteX4" fmla="*/ 2887 w 9170673"/>
              <a:gd name="connsiteY4" fmla="*/ 2375696 h 2457785"/>
              <a:gd name="connsiteX0" fmla="*/ 2887 w 9170673"/>
              <a:gd name="connsiteY0" fmla="*/ 2375696 h 2508024"/>
              <a:gd name="connsiteX1" fmla="*/ 9170673 w 9170673"/>
              <a:gd name="connsiteY1" fmla="*/ 0 h 2508024"/>
              <a:gd name="connsiteX2" fmla="*/ 9169295 w 9170673"/>
              <a:gd name="connsiteY2" fmla="*/ 2508024 h 2508024"/>
              <a:gd name="connsiteX3" fmla="*/ 0 w 9170673"/>
              <a:gd name="connsiteY3" fmla="*/ 2457785 h 2508024"/>
              <a:gd name="connsiteX4" fmla="*/ 2887 w 9170673"/>
              <a:gd name="connsiteY4" fmla="*/ 2375696 h 2508024"/>
              <a:gd name="connsiteX0" fmla="*/ 0 w 9167786"/>
              <a:gd name="connsiteY0" fmla="*/ 2375696 h 2508024"/>
              <a:gd name="connsiteX1" fmla="*/ 9167786 w 9167786"/>
              <a:gd name="connsiteY1" fmla="*/ 0 h 2508024"/>
              <a:gd name="connsiteX2" fmla="*/ 9166408 w 9167786"/>
              <a:gd name="connsiteY2" fmla="*/ 2508024 h 2508024"/>
              <a:gd name="connsiteX3" fmla="*/ 4169 w 9167786"/>
              <a:gd name="connsiteY3" fmla="*/ 2500118 h 2508024"/>
              <a:gd name="connsiteX4" fmla="*/ 0 w 9167786"/>
              <a:gd name="connsiteY4" fmla="*/ 2375696 h 2508024"/>
              <a:gd name="connsiteX0" fmla="*/ 0 w 9166452"/>
              <a:gd name="connsiteY0" fmla="*/ 2375696 h 2508024"/>
              <a:gd name="connsiteX1" fmla="*/ 9061952 w 9166452"/>
              <a:gd name="connsiteY1" fmla="*/ 0 h 2508024"/>
              <a:gd name="connsiteX2" fmla="*/ 9166408 w 9166452"/>
              <a:gd name="connsiteY2" fmla="*/ 2508024 h 2508024"/>
              <a:gd name="connsiteX3" fmla="*/ 4169 w 9166452"/>
              <a:gd name="connsiteY3" fmla="*/ 2500118 h 2508024"/>
              <a:gd name="connsiteX4" fmla="*/ 0 w 9166452"/>
              <a:gd name="connsiteY4" fmla="*/ 2375696 h 2508024"/>
              <a:gd name="connsiteX0" fmla="*/ 0 w 9166808"/>
              <a:gd name="connsiteY0" fmla="*/ 2382751 h 2515079"/>
              <a:gd name="connsiteX1" fmla="*/ 9160729 w 9166808"/>
              <a:gd name="connsiteY1" fmla="*/ 0 h 2515079"/>
              <a:gd name="connsiteX2" fmla="*/ 9166408 w 9166808"/>
              <a:gd name="connsiteY2" fmla="*/ 2515079 h 2515079"/>
              <a:gd name="connsiteX3" fmla="*/ 4169 w 9166808"/>
              <a:gd name="connsiteY3" fmla="*/ 2507173 h 2515079"/>
              <a:gd name="connsiteX4" fmla="*/ 0 w 9166808"/>
              <a:gd name="connsiteY4" fmla="*/ 2382751 h 2515079"/>
              <a:gd name="connsiteX0" fmla="*/ 9943 w 9162640"/>
              <a:gd name="connsiteY0" fmla="*/ 2382751 h 2515079"/>
              <a:gd name="connsiteX1" fmla="*/ 9156561 w 9162640"/>
              <a:gd name="connsiteY1" fmla="*/ 0 h 2515079"/>
              <a:gd name="connsiteX2" fmla="*/ 9162240 w 9162640"/>
              <a:gd name="connsiteY2" fmla="*/ 2515079 h 2515079"/>
              <a:gd name="connsiteX3" fmla="*/ 1 w 9162640"/>
              <a:gd name="connsiteY3" fmla="*/ 2507173 h 2515079"/>
              <a:gd name="connsiteX4" fmla="*/ 9943 w 9162640"/>
              <a:gd name="connsiteY4" fmla="*/ 2382751 h 2515079"/>
              <a:gd name="connsiteX0" fmla="*/ 0 w 9152697"/>
              <a:gd name="connsiteY0" fmla="*/ 2382751 h 2515079"/>
              <a:gd name="connsiteX1" fmla="*/ 9146618 w 9152697"/>
              <a:gd name="connsiteY1" fmla="*/ 0 h 2515079"/>
              <a:gd name="connsiteX2" fmla="*/ 9152297 w 9152697"/>
              <a:gd name="connsiteY2" fmla="*/ 2515079 h 2515079"/>
              <a:gd name="connsiteX3" fmla="*/ 187614 w 9152697"/>
              <a:gd name="connsiteY3" fmla="*/ 2507173 h 2515079"/>
              <a:gd name="connsiteX4" fmla="*/ 0 w 9152697"/>
              <a:gd name="connsiteY4" fmla="*/ 2382751 h 2515079"/>
              <a:gd name="connsiteX0" fmla="*/ 0 w 9068030"/>
              <a:gd name="connsiteY0" fmla="*/ 2382751 h 2515079"/>
              <a:gd name="connsiteX1" fmla="*/ 9061951 w 9068030"/>
              <a:gd name="connsiteY1" fmla="*/ 0 h 2515079"/>
              <a:gd name="connsiteX2" fmla="*/ 9067630 w 9068030"/>
              <a:gd name="connsiteY2" fmla="*/ 2515079 h 2515079"/>
              <a:gd name="connsiteX3" fmla="*/ 102947 w 9068030"/>
              <a:gd name="connsiteY3" fmla="*/ 2507173 h 2515079"/>
              <a:gd name="connsiteX4" fmla="*/ 0 w 9068030"/>
              <a:gd name="connsiteY4" fmla="*/ 2382751 h 2515079"/>
              <a:gd name="connsiteX0" fmla="*/ 0 w 9138586"/>
              <a:gd name="connsiteY0" fmla="*/ 2382751 h 2515079"/>
              <a:gd name="connsiteX1" fmla="*/ 9132507 w 9138586"/>
              <a:gd name="connsiteY1" fmla="*/ 0 h 2515079"/>
              <a:gd name="connsiteX2" fmla="*/ 9138186 w 9138586"/>
              <a:gd name="connsiteY2" fmla="*/ 2515079 h 2515079"/>
              <a:gd name="connsiteX3" fmla="*/ 173503 w 9138586"/>
              <a:gd name="connsiteY3" fmla="*/ 2507173 h 2515079"/>
              <a:gd name="connsiteX4" fmla="*/ 0 w 9138586"/>
              <a:gd name="connsiteY4" fmla="*/ 2382751 h 2515079"/>
              <a:gd name="connsiteX0" fmla="*/ 0 w 9138586"/>
              <a:gd name="connsiteY0" fmla="*/ 2382751 h 2515079"/>
              <a:gd name="connsiteX1" fmla="*/ 9132507 w 9138586"/>
              <a:gd name="connsiteY1" fmla="*/ 0 h 2515079"/>
              <a:gd name="connsiteX2" fmla="*/ 9138186 w 9138586"/>
              <a:gd name="connsiteY2" fmla="*/ 2515079 h 2515079"/>
              <a:gd name="connsiteX3" fmla="*/ 4170 w 9138586"/>
              <a:gd name="connsiteY3" fmla="*/ 2507173 h 2515079"/>
              <a:gd name="connsiteX4" fmla="*/ 0 w 9138586"/>
              <a:gd name="connsiteY4" fmla="*/ 2382751 h 25150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38586" h="2515079">
                <a:moveTo>
                  <a:pt x="0" y="2382751"/>
                </a:moveTo>
                <a:cubicBezTo>
                  <a:pt x="20661" y="2379422"/>
                  <a:pt x="7306149" y="2502055"/>
                  <a:pt x="9132507" y="0"/>
                </a:cubicBezTo>
                <a:cubicBezTo>
                  <a:pt x="9129925" y="819774"/>
                  <a:pt x="9140768" y="1695305"/>
                  <a:pt x="9138186" y="2515079"/>
                </a:cubicBezTo>
                <a:lnTo>
                  <a:pt x="4170" y="2507173"/>
                </a:lnTo>
                <a:cubicBezTo>
                  <a:pt x="4169" y="2465011"/>
                  <a:pt x="1" y="2424913"/>
                  <a:pt x="0" y="2382751"/>
                </a:cubicBezTo>
                <a:close/>
              </a:path>
            </a:pathLst>
          </a:cu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2" name="Title 1"/>
          <p:cNvSpPr>
            <a:spLocks noGrp="1"/>
          </p:cNvSpPr>
          <p:nvPr>
            <p:ph type="title" hasCustomPrompt="1"/>
          </p:nvPr>
        </p:nvSpPr>
        <p:spPr>
          <a:xfrm>
            <a:off x="457199" y="457169"/>
            <a:ext cx="8229600" cy="772250"/>
          </a:xfrm>
        </p:spPr>
        <p:txBody>
          <a:bodyPr anchor="t"/>
          <a:lstStyle>
            <a:lvl1pPr algn="l">
              <a:defRPr sz="4000" b="1" cap="none">
                <a:solidFill>
                  <a:srgbClr val="FFFFFF"/>
                </a:solidFill>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457200" y="1415622"/>
            <a:ext cx="8229600" cy="1500187"/>
          </a:xfrm>
        </p:spPr>
        <p:txBody>
          <a:bodyPr anchor="t" anchorCtr="0"/>
          <a:lstStyle>
            <a:lvl1pPr marL="0" indent="0" algn="r">
              <a:buNone/>
              <a:defRPr sz="20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Click to edit Master text styles</a:t>
            </a:r>
          </a:p>
        </p:txBody>
      </p:sp>
      <p:sp>
        <p:nvSpPr>
          <p:cNvPr id="4" name="Slide Number Placeholder 3"/>
          <p:cNvSpPr>
            <a:spLocks noGrp="1"/>
          </p:cNvSpPr>
          <p:nvPr>
            <p:ph type="sldNum" sz="quarter" idx="10"/>
          </p:nvPr>
        </p:nvSpPr>
        <p:spPr/>
        <p:txBody>
          <a:bodyPr/>
          <a:lstStyle>
            <a:lvl1pPr>
              <a:defRPr>
                <a:solidFill>
                  <a:srgbClr val="FFFFFF"/>
                </a:solidFill>
              </a:defRPr>
            </a:lvl1pPr>
          </a:lstStyle>
          <a:p>
            <a:r>
              <a:rPr lang="en-US" dirty="0" smtClean="0"/>
              <a:t>U.S. Department of Commerce | National Oceanic and Atmospheric Administration | NOAA Fisheries | Page </a:t>
            </a:r>
            <a:fld id="{632D3AEB-7CBE-3049-91AC-335C6B4F5BF6}" type="slidenum">
              <a:rPr lang="en-US" smtClean="0"/>
              <a:pPr/>
              <a:t>‹#›</a:t>
            </a:fld>
            <a:endParaRPr lang="en-US" dirty="0"/>
          </a:p>
        </p:txBody>
      </p:sp>
    </p:spTree>
    <p:extLst>
      <p:ext uri="{BB962C8B-B14F-4D97-AF65-F5344CB8AC3E}">
        <p14:creationId xmlns:p14="http://schemas.microsoft.com/office/powerpoint/2010/main" val="746048369"/>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hoto Divider">
    <p:spTree>
      <p:nvGrpSpPr>
        <p:cNvPr id="1" name=""/>
        <p:cNvGrpSpPr/>
        <p:nvPr/>
      </p:nvGrpSpPr>
      <p:grpSpPr>
        <a:xfrm>
          <a:off x="0" y="0"/>
          <a:ext cx="0" cy="0"/>
          <a:chOff x="0" y="0"/>
          <a:chExt cx="0" cy="0"/>
        </a:xfrm>
      </p:grpSpPr>
      <p:sp>
        <p:nvSpPr>
          <p:cNvPr id="13" name="Freeform 12"/>
          <p:cNvSpPr/>
          <p:nvPr userDrawn="1"/>
        </p:nvSpPr>
        <p:spPr>
          <a:xfrm flipH="1" flipV="1">
            <a:off x="-19068" y="-30696"/>
            <a:ext cx="9170673" cy="2457785"/>
          </a:xfrm>
          <a:custGeom>
            <a:avLst/>
            <a:gdLst>
              <a:gd name="connsiteX0" fmla="*/ 0 w 10289745"/>
              <a:gd name="connsiteY0" fmla="*/ 2348314 h 2694297"/>
              <a:gd name="connsiteX1" fmla="*/ 9145997 w 10289745"/>
              <a:gd name="connsiteY1" fmla="*/ 81 h 2694297"/>
              <a:gd name="connsiteX2" fmla="*/ 9145997 w 10289745"/>
              <a:gd name="connsiteY2" fmla="*/ 2436173 h 2694297"/>
              <a:gd name="connsiteX3" fmla="*/ 0 w 10289745"/>
              <a:gd name="connsiteY3" fmla="*/ 2348314 h 2694297"/>
              <a:gd name="connsiteX0" fmla="*/ 0 w 10289745"/>
              <a:gd name="connsiteY0" fmla="*/ 2348233 h 2694216"/>
              <a:gd name="connsiteX1" fmla="*/ 9145997 w 10289745"/>
              <a:gd name="connsiteY1" fmla="*/ 0 h 2694216"/>
              <a:gd name="connsiteX2" fmla="*/ 9145997 w 10289745"/>
              <a:gd name="connsiteY2" fmla="*/ 2436092 h 2694216"/>
              <a:gd name="connsiteX3" fmla="*/ 0 w 10289745"/>
              <a:gd name="connsiteY3" fmla="*/ 2348233 h 2694216"/>
              <a:gd name="connsiteX0" fmla="*/ 0 w 10289745"/>
              <a:gd name="connsiteY0" fmla="*/ 2348233 h 2694216"/>
              <a:gd name="connsiteX1" fmla="*/ 9145997 w 10289745"/>
              <a:gd name="connsiteY1" fmla="*/ 0 h 2694216"/>
              <a:gd name="connsiteX2" fmla="*/ 9145997 w 10289745"/>
              <a:gd name="connsiteY2" fmla="*/ 2436092 h 2694216"/>
              <a:gd name="connsiteX3" fmla="*/ 0 w 10289745"/>
              <a:gd name="connsiteY3" fmla="*/ 2348233 h 2694216"/>
              <a:gd name="connsiteX0" fmla="*/ 2 w 10271923"/>
              <a:gd name="connsiteY0" fmla="*/ 1961048 h 2259210"/>
              <a:gd name="connsiteX1" fmla="*/ 9115022 w 10271923"/>
              <a:gd name="connsiteY1" fmla="*/ 0 h 2259210"/>
              <a:gd name="connsiteX2" fmla="*/ 9145999 w 10271923"/>
              <a:gd name="connsiteY2" fmla="*/ 2048907 h 2259210"/>
              <a:gd name="connsiteX3" fmla="*/ 2 w 10271923"/>
              <a:gd name="connsiteY3" fmla="*/ 1961048 h 2259210"/>
              <a:gd name="connsiteX0" fmla="*/ 2 w 10302372"/>
              <a:gd name="connsiteY0" fmla="*/ 2355976 h 2702917"/>
              <a:gd name="connsiteX1" fmla="*/ 9169232 w 10302372"/>
              <a:gd name="connsiteY1" fmla="*/ 0 h 2702917"/>
              <a:gd name="connsiteX2" fmla="*/ 9145999 w 10302372"/>
              <a:gd name="connsiteY2" fmla="*/ 2443835 h 2702917"/>
              <a:gd name="connsiteX3" fmla="*/ 2 w 10302372"/>
              <a:gd name="connsiteY3" fmla="*/ 2355976 h 2702917"/>
              <a:gd name="connsiteX0" fmla="*/ 2 w 10302372"/>
              <a:gd name="connsiteY0" fmla="*/ 2355976 h 2702917"/>
              <a:gd name="connsiteX1" fmla="*/ 9169232 w 10302372"/>
              <a:gd name="connsiteY1" fmla="*/ 0 h 2702917"/>
              <a:gd name="connsiteX2" fmla="*/ 9145999 w 10302372"/>
              <a:gd name="connsiteY2" fmla="*/ 2443835 h 2702917"/>
              <a:gd name="connsiteX3" fmla="*/ 2 w 10302372"/>
              <a:gd name="connsiteY3" fmla="*/ 2355976 h 2702917"/>
              <a:gd name="connsiteX0" fmla="*/ 2 w 10302372"/>
              <a:gd name="connsiteY0" fmla="*/ 2355976 h 2702917"/>
              <a:gd name="connsiteX1" fmla="*/ 9169232 w 10302372"/>
              <a:gd name="connsiteY1" fmla="*/ 0 h 2702917"/>
              <a:gd name="connsiteX2" fmla="*/ 9145999 w 10302372"/>
              <a:gd name="connsiteY2" fmla="*/ 2443835 h 2702917"/>
              <a:gd name="connsiteX3" fmla="*/ 2 w 10302372"/>
              <a:gd name="connsiteY3" fmla="*/ 2355976 h 2702917"/>
              <a:gd name="connsiteX0" fmla="*/ 1 w 10359948"/>
              <a:gd name="connsiteY0" fmla="*/ 2534080 h 2803153"/>
              <a:gd name="connsiteX1" fmla="*/ 9223441 w 10359948"/>
              <a:gd name="connsiteY1" fmla="*/ 0 h 2803153"/>
              <a:gd name="connsiteX2" fmla="*/ 9200208 w 10359948"/>
              <a:gd name="connsiteY2" fmla="*/ 2443835 h 2803153"/>
              <a:gd name="connsiteX3" fmla="*/ 1 w 10359948"/>
              <a:gd name="connsiteY3" fmla="*/ 2534080 h 2803153"/>
              <a:gd name="connsiteX0" fmla="*/ 2 w 10302373"/>
              <a:gd name="connsiteY0" fmla="*/ 2371463 h 2710654"/>
              <a:gd name="connsiteX1" fmla="*/ 9169233 w 10302373"/>
              <a:gd name="connsiteY1" fmla="*/ 0 h 2710654"/>
              <a:gd name="connsiteX2" fmla="*/ 9146000 w 10302373"/>
              <a:gd name="connsiteY2" fmla="*/ 2443835 h 2710654"/>
              <a:gd name="connsiteX3" fmla="*/ 2 w 10302373"/>
              <a:gd name="connsiteY3" fmla="*/ 2371463 h 2710654"/>
              <a:gd name="connsiteX0" fmla="*/ 22101 w 10324472"/>
              <a:gd name="connsiteY0" fmla="*/ 2371463 h 2601940"/>
              <a:gd name="connsiteX1" fmla="*/ 9191332 w 10324472"/>
              <a:gd name="connsiteY1" fmla="*/ 0 h 2601940"/>
              <a:gd name="connsiteX2" fmla="*/ 9168099 w 10324472"/>
              <a:gd name="connsiteY2" fmla="*/ 2443835 h 2601940"/>
              <a:gd name="connsiteX3" fmla="*/ 22101 w 10324472"/>
              <a:gd name="connsiteY3" fmla="*/ 2371463 h 2601940"/>
              <a:gd name="connsiteX0" fmla="*/ 454248 w 10756619"/>
              <a:gd name="connsiteY0" fmla="*/ 2371463 h 2635640"/>
              <a:gd name="connsiteX1" fmla="*/ 9623479 w 10756619"/>
              <a:gd name="connsiteY1" fmla="*/ 0 h 2635640"/>
              <a:gd name="connsiteX2" fmla="*/ 9600246 w 10756619"/>
              <a:gd name="connsiteY2" fmla="*/ 2443835 h 2635640"/>
              <a:gd name="connsiteX3" fmla="*/ 2243166 w 10756619"/>
              <a:gd name="connsiteY3" fmla="*/ 2466974 h 2635640"/>
              <a:gd name="connsiteX4" fmla="*/ 454248 w 10756619"/>
              <a:gd name="connsiteY4" fmla="*/ 2371463 h 2635640"/>
              <a:gd name="connsiteX0" fmla="*/ 1153431 w 11456764"/>
              <a:gd name="connsiteY0" fmla="*/ 2371463 h 2641277"/>
              <a:gd name="connsiteX1" fmla="*/ 10322662 w 11456764"/>
              <a:gd name="connsiteY1" fmla="*/ 0 h 2641277"/>
              <a:gd name="connsiteX2" fmla="*/ 10299429 w 11456764"/>
              <a:gd name="connsiteY2" fmla="*/ 2443835 h 2641277"/>
              <a:gd name="connsiteX3" fmla="*/ 1137944 w 11456764"/>
              <a:gd name="connsiteY3" fmla="*/ 2482461 h 2641277"/>
              <a:gd name="connsiteX4" fmla="*/ 1153431 w 11456764"/>
              <a:gd name="connsiteY4" fmla="*/ 2371463 h 2641277"/>
              <a:gd name="connsiteX0" fmla="*/ 15487 w 10318820"/>
              <a:gd name="connsiteY0" fmla="*/ 2371463 h 2641277"/>
              <a:gd name="connsiteX1" fmla="*/ 9184718 w 10318820"/>
              <a:gd name="connsiteY1" fmla="*/ 0 h 2641277"/>
              <a:gd name="connsiteX2" fmla="*/ 9161485 w 10318820"/>
              <a:gd name="connsiteY2" fmla="*/ 2443835 h 2641277"/>
              <a:gd name="connsiteX3" fmla="*/ 0 w 10318820"/>
              <a:gd name="connsiteY3" fmla="*/ 2482461 h 2641277"/>
              <a:gd name="connsiteX4" fmla="*/ 15487 w 10318820"/>
              <a:gd name="connsiteY4" fmla="*/ 2371463 h 2641277"/>
              <a:gd name="connsiteX0" fmla="*/ 15487 w 10318820"/>
              <a:gd name="connsiteY0" fmla="*/ 2371463 h 2641277"/>
              <a:gd name="connsiteX1" fmla="*/ 9184718 w 10318820"/>
              <a:gd name="connsiteY1" fmla="*/ 0 h 2641277"/>
              <a:gd name="connsiteX2" fmla="*/ 9161485 w 10318820"/>
              <a:gd name="connsiteY2" fmla="*/ 2443835 h 2641277"/>
              <a:gd name="connsiteX3" fmla="*/ 0 w 10318820"/>
              <a:gd name="connsiteY3" fmla="*/ 2482461 h 2641277"/>
              <a:gd name="connsiteX4" fmla="*/ 15487 w 10318820"/>
              <a:gd name="connsiteY4" fmla="*/ 2371463 h 2641277"/>
              <a:gd name="connsiteX0" fmla="*/ 15487 w 10318820"/>
              <a:gd name="connsiteY0" fmla="*/ 2371463 h 2641277"/>
              <a:gd name="connsiteX1" fmla="*/ 9184718 w 10318820"/>
              <a:gd name="connsiteY1" fmla="*/ 0 h 2641277"/>
              <a:gd name="connsiteX2" fmla="*/ 9161485 w 10318820"/>
              <a:gd name="connsiteY2" fmla="*/ 2443835 h 2641277"/>
              <a:gd name="connsiteX3" fmla="*/ 0 w 10318820"/>
              <a:gd name="connsiteY3" fmla="*/ 2482461 h 2641277"/>
              <a:gd name="connsiteX4" fmla="*/ 15487 w 10318820"/>
              <a:gd name="connsiteY4" fmla="*/ 2371463 h 2641277"/>
              <a:gd name="connsiteX0" fmla="*/ 15487 w 10318820"/>
              <a:gd name="connsiteY0" fmla="*/ 2371463 h 2641277"/>
              <a:gd name="connsiteX1" fmla="*/ 9184718 w 10318820"/>
              <a:gd name="connsiteY1" fmla="*/ 0 h 2641277"/>
              <a:gd name="connsiteX2" fmla="*/ 9161485 w 10318820"/>
              <a:gd name="connsiteY2" fmla="*/ 2443835 h 2641277"/>
              <a:gd name="connsiteX3" fmla="*/ 0 w 10318820"/>
              <a:gd name="connsiteY3" fmla="*/ 2482461 h 2641277"/>
              <a:gd name="connsiteX4" fmla="*/ 15487 w 10318820"/>
              <a:gd name="connsiteY4" fmla="*/ 2371463 h 2641277"/>
              <a:gd name="connsiteX0" fmla="*/ 15487 w 10318820"/>
              <a:gd name="connsiteY0" fmla="*/ 2371463 h 2482461"/>
              <a:gd name="connsiteX1" fmla="*/ 9184718 w 10318820"/>
              <a:gd name="connsiteY1" fmla="*/ 0 h 2482461"/>
              <a:gd name="connsiteX2" fmla="*/ 9161485 w 10318820"/>
              <a:gd name="connsiteY2" fmla="*/ 2443835 h 2482461"/>
              <a:gd name="connsiteX3" fmla="*/ 0 w 10318820"/>
              <a:gd name="connsiteY3" fmla="*/ 2482461 h 2482461"/>
              <a:gd name="connsiteX4" fmla="*/ 15487 w 10318820"/>
              <a:gd name="connsiteY4" fmla="*/ 2371463 h 2482461"/>
              <a:gd name="connsiteX0" fmla="*/ 15487 w 10252186"/>
              <a:gd name="connsiteY0" fmla="*/ 2371463 h 2482461"/>
              <a:gd name="connsiteX1" fmla="*/ 9184718 w 10252186"/>
              <a:gd name="connsiteY1" fmla="*/ 0 h 2482461"/>
              <a:gd name="connsiteX2" fmla="*/ 9022088 w 10252186"/>
              <a:gd name="connsiteY2" fmla="*/ 2242499 h 2482461"/>
              <a:gd name="connsiteX3" fmla="*/ 0 w 10252186"/>
              <a:gd name="connsiteY3" fmla="*/ 2482461 h 2482461"/>
              <a:gd name="connsiteX4" fmla="*/ 15487 w 10252186"/>
              <a:gd name="connsiteY4" fmla="*/ 2371463 h 2482461"/>
              <a:gd name="connsiteX0" fmla="*/ 15487 w 10311181"/>
              <a:gd name="connsiteY0" fmla="*/ 2371463 h 2482461"/>
              <a:gd name="connsiteX1" fmla="*/ 9184718 w 10311181"/>
              <a:gd name="connsiteY1" fmla="*/ 0 h 2482461"/>
              <a:gd name="connsiteX2" fmla="*/ 9145996 w 10311181"/>
              <a:gd name="connsiteY2" fmla="*/ 2443835 h 2482461"/>
              <a:gd name="connsiteX3" fmla="*/ 0 w 10311181"/>
              <a:gd name="connsiteY3" fmla="*/ 2482461 h 2482461"/>
              <a:gd name="connsiteX4" fmla="*/ 15487 w 10311181"/>
              <a:gd name="connsiteY4" fmla="*/ 2371463 h 2482461"/>
              <a:gd name="connsiteX0" fmla="*/ 15487 w 9184718"/>
              <a:gd name="connsiteY0" fmla="*/ 2371463 h 2482461"/>
              <a:gd name="connsiteX1" fmla="*/ 9184718 w 9184718"/>
              <a:gd name="connsiteY1" fmla="*/ 0 h 2482461"/>
              <a:gd name="connsiteX2" fmla="*/ 9145996 w 9184718"/>
              <a:gd name="connsiteY2" fmla="*/ 2443835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0 w 9215696"/>
              <a:gd name="connsiteY0" fmla="*/ 2371463 h 2482461"/>
              <a:gd name="connsiteX1" fmla="*/ 9215696 w 9215696"/>
              <a:gd name="connsiteY1" fmla="*/ 0 h 2482461"/>
              <a:gd name="connsiteX2" fmla="*/ 9207951 w 9215696"/>
              <a:gd name="connsiteY2" fmla="*/ 2459323 h 2482461"/>
              <a:gd name="connsiteX3" fmla="*/ 30978 w 9215696"/>
              <a:gd name="connsiteY3" fmla="*/ 2482461 h 2482461"/>
              <a:gd name="connsiteX4" fmla="*/ 0 w 9215696"/>
              <a:gd name="connsiteY4" fmla="*/ 2371463 h 2482461"/>
              <a:gd name="connsiteX0" fmla="*/ 0 w 9215696"/>
              <a:gd name="connsiteY0" fmla="*/ 2371463 h 2497949"/>
              <a:gd name="connsiteX1" fmla="*/ 9215696 w 9215696"/>
              <a:gd name="connsiteY1" fmla="*/ 0 h 2497949"/>
              <a:gd name="connsiteX2" fmla="*/ 9207951 w 9215696"/>
              <a:gd name="connsiteY2" fmla="*/ 2459323 h 2497949"/>
              <a:gd name="connsiteX3" fmla="*/ 2 w 9215696"/>
              <a:gd name="connsiteY3" fmla="*/ 2497949 h 2497949"/>
              <a:gd name="connsiteX4" fmla="*/ 0 w 9215696"/>
              <a:gd name="connsiteY4" fmla="*/ 2371463 h 2497949"/>
              <a:gd name="connsiteX0" fmla="*/ 0 w 9215696"/>
              <a:gd name="connsiteY0" fmla="*/ 2371463 h 2474718"/>
              <a:gd name="connsiteX1" fmla="*/ 9215696 w 9215696"/>
              <a:gd name="connsiteY1" fmla="*/ 0 h 2474718"/>
              <a:gd name="connsiteX2" fmla="*/ 9207951 w 9215696"/>
              <a:gd name="connsiteY2" fmla="*/ 2459323 h 2474718"/>
              <a:gd name="connsiteX3" fmla="*/ 30979 w 9215696"/>
              <a:gd name="connsiteY3" fmla="*/ 2474718 h 2474718"/>
              <a:gd name="connsiteX4" fmla="*/ 0 w 9215696"/>
              <a:gd name="connsiteY4" fmla="*/ 2371463 h 2474718"/>
              <a:gd name="connsiteX0" fmla="*/ 0 w 9208117"/>
              <a:gd name="connsiteY0" fmla="*/ 2371463 h 2474718"/>
              <a:gd name="connsiteX1" fmla="*/ 9184719 w 9208117"/>
              <a:gd name="connsiteY1" fmla="*/ 0 h 2474718"/>
              <a:gd name="connsiteX2" fmla="*/ 9207951 w 9208117"/>
              <a:gd name="connsiteY2" fmla="*/ 2459323 h 2474718"/>
              <a:gd name="connsiteX3" fmla="*/ 30979 w 9208117"/>
              <a:gd name="connsiteY3" fmla="*/ 2474718 h 2474718"/>
              <a:gd name="connsiteX4" fmla="*/ 0 w 9208117"/>
              <a:gd name="connsiteY4" fmla="*/ 2371463 h 2474718"/>
              <a:gd name="connsiteX0" fmla="*/ 0 w 9184719"/>
              <a:gd name="connsiteY0" fmla="*/ 2371463 h 2474718"/>
              <a:gd name="connsiteX1" fmla="*/ 9184719 w 9184719"/>
              <a:gd name="connsiteY1" fmla="*/ 0 h 2474718"/>
              <a:gd name="connsiteX2" fmla="*/ 9115020 w 9184719"/>
              <a:gd name="connsiteY2" fmla="*/ 2381886 h 2474718"/>
              <a:gd name="connsiteX3" fmla="*/ 30979 w 9184719"/>
              <a:gd name="connsiteY3" fmla="*/ 2474718 h 2474718"/>
              <a:gd name="connsiteX4" fmla="*/ 0 w 9184719"/>
              <a:gd name="connsiteY4" fmla="*/ 2371463 h 2474718"/>
              <a:gd name="connsiteX0" fmla="*/ 0 w 9184719"/>
              <a:gd name="connsiteY0" fmla="*/ 2371463 h 2474718"/>
              <a:gd name="connsiteX1" fmla="*/ 9184719 w 9184719"/>
              <a:gd name="connsiteY1" fmla="*/ 0 h 2474718"/>
              <a:gd name="connsiteX2" fmla="*/ 9169230 w 9184719"/>
              <a:gd name="connsiteY2" fmla="*/ 2451580 h 2474718"/>
              <a:gd name="connsiteX3" fmla="*/ 30979 w 9184719"/>
              <a:gd name="connsiteY3" fmla="*/ 2474718 h 2474718"/>
              <a:gd name="connsiteX4" fmla="*/ 0 w 9184719"/>
              <a:gd name="connsiteY4" fmla="*/ 2371463 h 2474718"/>
              <a:gd name="connsiteX0" fmla="*/ 0 w 9167786"/>
              <a:gd name="connsiteY0" fmla="*/ 2375696 h 2474718"/>
              <a:gd name="connsiteX1" fmla="*/ 9167786 w 9167786"/>
              <a:gd name="connsiteY1" fmla="*/ 0 h 2474718"/>
              <a:gd name="connsiteX2" fmla="*/ 9152297 w 9167786"/>
              <a:gd name="connsiteY2" fmla="*/ 2451580 h 2474718"/>
              <a:gd name="connsiteX3" fmla="*/ 14046 w 9167786"/>
              <a:gd name="connsiteY3" fmla="*/ 2474718 h 2474718"/>
              <a:gd name="connsiteX4" fmla="*/ 0 w 9167786"/>
              <a:gd name="connsiteY4" fmla="*/ 2375696 h 2474718"/>
              <a:gd name="connsiteX0" fmla="*/ 2887 w 9170673"/>
              <a:gd name="connsiteY0" fmla="*/ 2375696 h 2474718"/>
              <a:gd name="connsiteX1" fmla="*/ 9170673 w 9170673"/>
              <a:gd name="connsiteY1" fmla="*/ 0 h 2474718"/>
              <a:gd name="connsiteX2" fmla="*/ 9155184 w 9170673"/>
              <a:gd name="connsiteY2" fmla="*/ 2451580 h 2474718"/>
              <a:gd name="connsiteX3" fmla="*/ 0 w 9170673"/>
              <a:gd name="connsiteY3" fmla="*/ 2474718 h 2474718"/>
              <a:gd name="connsiteX4" fmla="*/ 2887 w 9170673"/>
              <a:gd name="connsiteY4" fmla="*/ 2375696 h 2474718"/>
              <a:gd name="connsiteX0" fmla="*/ 2887 w 9170673"/>
              <a:gd name="connsiteY0" fmla="*/ 2375696 h 2457785"/>
              <a:gd name="connsiteX1" fmla="*/ 9170673 w 9170673"/>
              <a:gd name="connsiteY1" fmla="*/ 0 h 2457785"/>
              <a:gd name="connsiteX2" fmla="*/ 9155184 w 9170673"/>
              <a:gd name="connsiteY2" fmla="*/ 2451580 h 2457785"/>
              <a:gd name="connsiteX3" fmla="*/ 0 w 9170673"/>
              <a:gd name="connsiteY3" fmla="*/ 2457785 h 2457785"/>
              <a:gd name="connsiteX4" fmla="*/ 2887 w 9170673"/>
              <a:gd name="connsiteY4" fmla="*/ 2375696 h 24577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70673" h="2457785">
                <a:moveTo>
                  <a:pt x="2887" y="2375696"/>
                </a:moveTo>
                <a:cubicBezTo>
                  <a:pt x="23548" y="2372367"/>
                  <a:pt x="7344315" y="2502055"/>
                  <a:pt x="9170673" y="0"/>
                </a:cubicBezTo>
                <a:cubicBezTo>
                  <a:pt x="9168091" y="819774"/>
                  <a:pt x="9157766" y="1631806"/>
                  <a:pt x="9155184" y="2451580"/>
                </a:cubicBezTo>
                <a:lnTo>
                  <a:pt x="0" y="2457785"/>
                </a:lnTo>
                <a:cubicBezTo>
                  <a:pt x="-1" y="2415623"/>
                  <a:pt x="2888" y="2417858"/>
                  <a:pt x="2887" y="2375696"/>
                </a:cubicBezTo>
                <a:close/>
              </a:path>
            </a:pathLst>
          </a:custGeom>
          <a:solidFill>
            <a:schemeClr val="bg1">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2" name="Title 1"/>
          <p:cNvSpPr>
            <a:spLocks noGrp="1"/>
          </p:cNvSpPr>
          <p:nvPr>
            <p:ph type="title" hasCustomPrompt="1"/>
          </p:nvPr>
        </p:nvSpPr>
        <p:spPr>
          <a:xfrm>
            <a:off x="457199" y="457200"/>
            <a:ext cx="8229600" cy="772250"/>
          </a:xfrm>
          <a:effectLst>
            <a:outerShdw blurRad="50800" dist="38100" dir="2700000" algn="tl" rotWithShape="0">
              <a:prstClr val="black">
                <a:alpha val="40000"/>
              </a:prstClr>
            </a:outerShdw>
          </a:effectLst>
        </p:spPr>
        <p:txBody>
          <a:bodyPr anchor="t"/>
          <a:lstStyle>
            <a:lvl1pPr algn="l">
              <a:defRPr sz="4000" b="1" cap="none">
                <a:solidFill>
                  <a:srgbClr val="FFFFFF"/>
                </a:solidFill>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457200" y="1415653"/>
            <a:ext cx="8229600" cy="1500187"/>
          </a:xfrm>
          <a:effectLst>
            <a:outerShdw blurRad="50800" dist="38100" dir="2700000" algn="tl" rotWithShape="0">
              <a:prstClr val="black">
                <a:alpha val="40000"/>
              </a:prstClr>
            </a:outerShdw>
          </a:effectLst>
        </p:spPr>
        <p:txBody>
          <a:bodyPr anchor="t" anchorCtr="0"/>
          <a:lstStyle>
            <a:lvl1pPr marL="0" indent="0" algn="r">
              <a:buNone/>
              <a:defRPr sz="20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Click to edit Master text styles</a:t>
            </a:r>
          </a:p>
        </p:txBody>
      </p:sp>
      <p:sp>
        <p:nvSpPr>
          <p:cNvPr id="4" name="Slide Number Placeholder 3"/>
          <p:cNvSpPr>
            <a:spLocks noGrp="1"/>
          </p:cNvSpPr>
          <p:nvPr>
            <p:ph type="sldNum" sz="quarter" idx="14"/>
          </p:nvPr>
        </p:nvSpPr>
        <p:spPr/>
        <p:txBody>
          <a:bodyPr/>
          <a:lstStyle>
            <a:lvl1pPr>
              <a:defRPr>
                <a:solidFill>
                  <a:schemeClr val="bg1"/>
                </a:solidFill>
              </a:defRPr>
            </a:lvl1pPr>
          </a:lstStyle>
          <a:p>
            <a:r>
              <a:rPr lang="en-US" dirty="0" smtClean="0"/>
              <a:t>U.S. Department of Commerce | National Oceanic and Atmospheric Administration | NOAA Fisheries | Page </a:t>
            </a:r>
            <a:fld id="{632D3AEB-7CBE-3049-91AC-335C6B4F5BF6}" type="slidenum">
              <a:rPr lang="en-US" smtClean="0"/>
              <a:pPr/>
              <a:t>‹#›</a:t>
            </a:fld>
            <a:endParaRPr lang="en-US" dirty="0"/>
          </a:p>
        </p:txBody>
      </p:sp>
    </p:spTree>
    <p:extLst>
      <p:ext uri="{BB962C8B-B14F-4D97-AF65-F5344CB8AC3E}">
        <p14:creationId xmlns:p14="http://schemas.microsoft.com/office/powerpoint/2010/main" val="21091362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 No pho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4" name="Text Placeholder 3"/>
          <p:cNvSpPr>
            <a:spLocks noGrp="1"/>
          </p:cNvSpPr>
          <p:nvPr>
            <p:ph type="body" sz="quarter" idx="10"/>
          </p:nvPr>
        </p:nvSpPr>
        <p:spPr>
          <a:xfrm>
            <a:off x="3201988" y="2707457"/>
            <a:ext cx="5484812" cy="1224439"/>
          </a:xfrm>
        </p:spPr>
        <p:txBody>
          <a:bodyPr/>
          <a:lstStyle/>
          <a:p>
            <a:pPr lvl="0"/>
            <a:r>
              <a:rPr lang="en-US" dirty="0" smtClean="0"/>
              <a:t>Click to edit Master text styles</a:t>
            </a:r>
          </a:p>
        </p:txBody>
      </p:sp>
      <p:sp>
        <p:nvSpPr>
          <p:cNvPr id="6" name="Text Placeholder 5"/>
          <p:cNvSpPr>
            <a:spLocks noGrp="1"/>
          </p:cNvSpPr>
          <p:nvPr>
            <p:ph type="body" sz="quarter" idx="11" hasCustomPrompt="1"/>
          </p:nvPr>
        </p:nvSpPr>
        <p:spPr>
          <a:xfrm>
            <a:off x="463550" y="3118590"/>
            <a:ext cx="1293813" cy="752475"/>
          </a:xfrm>
        </p:spPr>
        <p:txBody>
          <a:bodyPr lIns="0" tIns="0" rIns="0" bIns="0">
            <a:normAutofit/>
          </a:bodyPr>
          <a:lstStyle>
            <a:lvl1pPr algn="l">
              <a:defRPr sz="1800" b="1">
                <a:solidFill>
                  <a:schemeClr val="accent1"/>
                </a:solidFill>
              </a:defRPr>
            </a:lvl1pPr>
          </a:lstStyle>
          <a:p>
            <a:pPr lvl="0"/>
            <a:r>
              <a:rPr lang="en-US" dirty="0" smtClean="0"/>
              <a:t>Regional Unit</a:t>
            </a:r>
            <a:endParaRPr lang="en-US" dirty="0"/>
          </a:p>
        </p:txBody>
      </p:sp>
      <p:sp>
        <p:nvSpPr>
          <p:cNvPr id="8" name="Text Placeholder 7"/>
          <p:cNvSpPr>
            <a:spLocks noGrp="1"/>
          </p:cNvSpPr>
          <p:nvPr>
            <p:ph type="body" sz="quarter" idx="12" hasCustomPrompt="1"/>
          </p:nvPr>
        </p:nvSpPr>
        <p:spPr>
          <a:xfrm>
            <a:off x="3201988" y="4282303"/>
            <a:ext cx="5484812" cy="577850"/>
          </a:xfrm>
        </p:spPr>
        <p:txBody>
          <a:bodyPr>
            <a:normAutofit/>
          </a:bodyPr>
          <a:lstStyle>
            <a:lvl1pPr>
              <a:defRPr sz="1800"/>
            </a:lvl1pPr>
          </a:lstStyle>
          <a:p>
            <a:pPr lvl="0"/>
            <a:r>
              <a:rPr lang="en-US" dirty="0" smtClean="0"/>
              <a:t>July 19, 2012</a:t>
            </a:r>
            <a:endParaRPr lang="en-US" dirty="0"/>
          </a:p>
        </p:txBody>
      </p:sp>
    </p:spTree>
    <p:extLst>
      <p:ext uri="{BB962C8B-B14F-4D97-AF65-F5344CB8AC3E}">
        <p14:creationId xmlns:p14="http://schemas.microsoft.com/office/powerpoint/2010/main" val="21861079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 Boats">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4" name="Text Placeholder 3"/>
          <p:cNvSpPr>
            <a:spLocks noGrp="1"/>
          </p:cNvSpPr>
          <p:nvPr>
            <p:ph type="body" sz="quarter" idx="10"/>
          </p:nvPr>
        </p:nvSpPr>
        <p:spPr>
          <a:xfrm>
            <a:off x="3201988" y="2707457"/>
            <a:ext cx="5484812" cy="1224439"/>
          </a:xfrm>
        </p:spPr>
        <p:txBody>
          <a:bodyPr/>
          <a:lstStyle/>
          <a:p>
            <a:pPr lvl="0"/>
            <a:r>
              <a:rPr lang="en-US" dirty="0" smtClean="0"/>
              <a:t>Click to edit Master text styles</a:t>
            </a:r>
          </a:p>
        </p:txBody>
      </p:sp>
      <p:sp>
        <p:nvSpPr>
          <p:cNvPr id="6" name="Text Placeholder 5"/>
          <p:cNvSpPr>
            <a:spLocks noGrp="1"/>
          </p:cNvSpPr>
          <p:nvPr>
            <p:ph type="body" sz="quarter" idx="11" hasCustomPrompt="1"/>
          </p:nvPr>
        </p:nvSpPr>
        <p:spPr>
          <a:xfrm>
            <a:off x="463550" y="3118590"/>
            <a:ext cx="1293813" cy="752475"/>
          </a:xfrm>
        </p:spPr>
        <p:txBody>
          <a:bodyPr lIns="0" tIns="0" rIns="0" bIns="0">
            <a:normAutofit/>
          </a:bodyPr>
          <a:lstStyle>
            <a:lvl1pPr algn="l">
              <a:defRPr sz="1800" b="1">
                <a:solidFill>
                  <a:schemeClr val="accent1"/>
                </a:solidFill>
              </a:defRPr>
            </a:lvl1pPr>
          </a:lstStyle>
          <a:p>
            <a:pPr lvl="0"/>
            <a:r>
              <a:rPr lang="en-US" dirty="0" smtClean="0"/>
              <a:t>Regional Unit</a:t>
            </a:r>
            <a:endParaRPr lang="en-US" dirty="0"/>
          </a:p>
        </p:txBody>
      </p:sp>
      <p:sp>
        <p:nvSpPr>
          <p:cNvPr id="8" name="Text Placeholder 7"/>
          <p:cNvSpPr>
            <a:spLocks noGrp="1"/>
          </p:cNvSpPr>
          <p:nvPr>
            <p:ph type="body" sz="quarter" idx="12" hasCustomPrompt="1"/>
          </p:nvPr>
        </p:nvSpPr>
        <p:spPr>
          <a:xfrm>
            <a:off x="3201988" y="4282303"/>
            <a:ext cx="5484812" cy="577850"/>
          </a:xfrm>
        </p:spPr>
        <p:txBody>
          <a:bodyPr>
            <a:normAutofit/>
          </a:bodyPr>
          <a:lstStyle>
            <a:lvl1pPr>
              <a:defRPr sz="1800"/>
            </a:lvl1pPr>
          </a:lstStyle>
          <a:p>
            <a:pPr lvl="0"/>
            <a:r>
              <a:rPr lang="en-US" dirty="0" smtClean="0"/>
              <a:t>July 19, 2012</a:t>
            </a:r>
            <a:endParaRPr lang="en-US" dirty="0"/>
          </a:p>
        </p:txBody>
      </p:sp>
    </p:spTree>
    <p:extLst>
      <p:ext uri="{BB962C8B-B14F-4D97-AF65-F5344CB8AC3E}">
        <p14:creationId xmlns:p14="http://schemas.microsoft.com/office/powerpoint/2010/main" val="41553295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 Turtle">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4" name="Text Placeholder 3"/>
          <p:cNvSpPr>
            <a:spLocks noGrp="1"/>
          </p:cNvSpPr>
          <p:nvPr>
            <p:ph type="body" sz="quarter" idx="10"/>
          </p:nvPr>
        </p:nvSpPr>
        <p:spPr>
          <a:xfrm>
            <a:off x="3201988" y="2707457"/>
            <a:ext cx="5484812" cy="1224439"/>
          </a:xfrm>
        </p:spPr>
        <p:txBody>
          <a:bodyPr/>
          <a:lstStyle/>
          <a:p>
            <a:pPr lvl="0"/>
            <a:r>
              <a:rPr lang="en-US" dirty="0" smtClean="0"/>
              <a:t>Click to edit Master text styles</a:t>
            </a:r>
          </a:p>
        </p:txBody>
      </p:sp>
      <p:sp>
        <p:nvSpPr>
          <p:cNvPr id="6" name="Text Placeholder 5"/>
          <p:cNvSpPr>
            <a:spLocks noGrp="1"/>
          </p:cNvSpPr>
          <p:nvPr>
            <p:ph type="body" sz="quarter" idx="11" hasCustomPrompt="1"/>
          </p:nvPr>
        </p:nvSpPr>
        <p:spPr>
          <a:xfrm>
            <a:off x="463550" y="3118590"/>
            <a:ext cx="1293813" cy="752475"/>
          </a:xfrm>
        </p:spPr>
        <p:txBody>
          <a:bodyPr lIns="0" tIns="0" rIns="0" bIns="0">
            <a:normAutofit/>
          </a:bodyPr>
          <a:lstStyle>
            <a:lvl1pPr algn="l">
              <a:defRPr sz="1800" b="1">
                <a:solidFill>
                  <a:schemeClr val="accent1"/>
                </a:solidFill>
              </a:defRPr>
            </a:lvl1pPr>
          </a:lstStyle>
          <a:p>
            <a:pPr lvl="0"/>
            <a:r>
              <a:rPr lang="en-US" dirty="0" smtClean="0"/>
              <a:t>Regional Unit</a:t>
            </a:r>
            <a:endParaRPr lang="en-US" dirty="0"/>
          </a:p>
        </p:txBody>
      </p:sp>
      <p:sp>
        <p:nvSpPr>
          <p:cNvPr id="8" name="Text Placeholder 7"/>
          <p:cNvSpPr>
            <a:spLocks noGrp="1"/>
          </p:cNvSpPr>
          <p:nvPr>
            <p:ph type="body" sz="quarter" idx="12" hasCustomPrompt="1"/>
          </p:nvPr>
        </p:nvSpPr>
        <p:spPr>
          <a:xfrm>
            <a:off x="3201988" y="4282303"/>
            <a:ext cx="5484812" cy="577850"/>
          </a:xfrm>
        </p:spPr>
        <p:txBody>
          <a:bodyPr>
            <a:normAutofit/>
          </a:bodyPr>
          <a:lstStyle>
            <a:lvl1pPr>
              <a:defRPr sz="1800"/>
            </a:lvl1pPr>
          </a:lstStyle>
          <a:p>
            <a:pPr lvl="0"/>
            <a:r>
              <a:rPr lang="en-US" dirty="0" smtClean="0"/>
              <a:t>July 19, 2012</a:t>
            </a:r>
            <a:endParaRPr lang="en-US" dirty="0"/>
          </a:p>
        </p:txBody>
      </p:sp>
    </p:spTree>
    <p:extLst>
      <p:ext uri="{BB962C8B-B14F-4D97-AF65-F5344CB8AC3E}">
        <p14:creationId xmlns:p14="http://schemas.microsoft.com/office/powerpoint/2010/main" val="20445555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 Seafood">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4" name="Text Placeholder 3"/>
          <p:cNvSpPr>
            <a:spLocks noGrp="1"/>
          </p:cNvSpPr>
          <p:nvPr>
            <p:ph type="body" sz="quarter" idx="10"/>
          </p:nvPr>
        </p:nvSpPr>
        <p:spPr>
          <a:xfrm>
            <a:off x="3201988" y="2707457"/>
            <a:ext cx="5484812" cy="1224439"/>
          </a:xfrm>
        </p:spPr>
        <p:txBody>
          <a:bodyPr/>
          <a:lstStyle/>
          <a:p>
            <a:pPr lvl="0"/>
            <a:r>
              <a:rPr lang="en-US" dirty="0" smtClean="0"/>
              <a:t>Click to edit Master text styles</a:t>
            </a:r>
          </a:p>
        </p:txBody>
      </p:sp>
      <p:sp>
        <p:nvSpPr>
          <p:cNvPr id="6" name="Text Placeholder 5"/>
          <p:cNvSpPr>
            <a:spLocks noGrp="1"/>
          </p:cNvSpPr>
          <p:nvPr>
            <p:ph type="body" sz="quarter" idx="11" hasCustomPrompt="1"/>
          </p:nvPr>
        </p:nvSpPr>
        <p:spPr>
          <a:xfrm>
            <a:off x="463550" y="3118590"/>
            <a:ext cx="1293813" cy="752475"/>
          </a:xfrm>
        </p:spPr>
        <p:txBody>
          <a:bodyPr lIns="0" tIns="0" rIns="0" bIns="0">
            <a:normAutofit/>
          </a:bodyPr>
          <a:lstStyle>
            <a:lvl1pPr algn="l">
              <a:defRPr sz="1800" b="1">
                <a:solidFill>
                  <a:schemeClr val="accent1"/>
                </a:solidFill>
              </a:defRPr>
            </a:lvl1pPr>
          </a:lstStyle>
          <a:p>
            <a:pPr lvl="0"/>
            <a:r>
              <a:rPr lang="en-US" dirty="0" smtClean="0"/>
              <a:t>Regional Unit</a:t>
            </a:r>
            <a:endParaRPr lang="en-US" dirty="0"/>
          </a:p>
        </p:txBody>
      </p:sp>
      <p:sp>
        <p:nvSpPr>
          <p:cNvPr id="8" name="Text Placeholder 7"/>
          <p:cNvSpPr>
            <a:spLocks noGrp="1"/>
          </p:cNvSpPr>
          <p:nvPr>
            <p:ph type="body" sz="quarter" idx="12" hasCustomPrompt="1"/>
          </p:nvPr>
        </p:nvSpPr>
        <p:spPr>
          <a:xfrm>
            <a:off x="3201988" y="4282303"/>
            <a:ext cx="5484812" cy="577850"/>
          </a:xfrm>
        </p:spPr>
        <p:txBody>
          <a:bodyPr>
            <a:normAutofit/>
          </a:bodyPr>
          <a:lstStyle>
            <a:lvl1pPr>
              <a:defRPr sz="1800"/>
            </a:lvl1pPr>
          </a:lstStyle>
          <a:p>
            <a:pPr lvl="0"/>
            <a:r>
              <a:rPr lang="en-US" dirty="0" smtClean="0"/>
              <a:t>July 19, 2012</a:t>
            </a:r>
            <a:endParaRPr lang="en-US" dirty="0"/>
          </a:p>
        </p:txBody>
      </p:sp>
    </p:spTree>
    <p:extLst>
      <p:ext uri="{BB962C8B-B14F-4D97-AF65-F5344CB8AC3E}">
        <p14:creationId xmlns:p14="http://schemas.microsoft.com/office/powerpoint/2010/main" val="28176384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 Fish">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4" name="Text Placeholder 3"/>
          <p:cNvSpPr>
            <a:spLocks noGrp="1"/>
          </p:cNvSpPr>
          <p:nvPr>
            <p:ph type="body" sz="quarter" idx="10"/>
          </p:nvPr>
        </p:nvSpPr>
        <p:spPr>
          <a:xfrm>
            <a:off x="3201988" y="2707457"/>
            <a:ext cx="5484812" cy="1224439"/>
          </a:xfrm>
        </p:spPr>
        <p:txBody>
          <a:bodyPr/>
          <a:lstStyle/>
          <a:p>
            <a:pPr lvl="0"/>
            <a:r>
              <a:rPr lang="en-US" dirty="0" smtClean="0"/>
              <a:t>Click to edit Master text styles</a:t>
            </a:r>
          </a:p>
        </p:txBody>
      </p:sp>
      <p:sp>
        <p:nvSpPr>
          <p:cNvPr id="6" name="Text Placeholder 5"/>
          <p:cNvSpPr>
            <a:spLocks noGrp="1"/>
          </p:cNvSpPr>
          <p:nvPr>
            <p:ph type="body" sz="quarter" idx="11" hasCustomPrompt="1"/>
          </p:nvPr>
        </p:nvSpPr>
        <p:spPr>
          <a:xfrm>
            <a:off x="463550" y="3118590"/>
            <a:ext cx="1293813" cy="752475"/>
          </a:xfrm>
        </p:spPr>
        <p:txBody>
          <a:bodyPr lIns="0" tIns="0" rIns="0" bIns="0">
            <a:normAutofit/>
          </a:bodyPr>
          <a:lstStyle>
            <a:lvl1pPr algn="l">
              <a:defRPr sz="1800" b="1">
                <a:solidFill>
                  <a:schemeClr val="accent1"/>
                </a:solidFill>
              </a:defRPr>
            </a:lvl1pPr>
          </a:lstStyle>
          <a:p>
            <a:pPr lvl="0"/>
            <a:r>
              <a:rPr lang="en-US" dirty="0" smtClean="0"/>
              <a:t>Regional Unit</a:t>
            </a:r>
            <a:endParaRPr lang="en-US" dirty="0"/>
          </a:p>
        </p:txBody>
      </p:sp>
      <p:sp>
        <p:nvSpPr>
          <p:cNvPr id="8" name="Text Placeholder 7"/>
          <p:cNvSpPr>
            <a:spLocks noGrp="1"/>
          </p:cNvSpPr>
          <p:nvPr>
            <p:ph type="body" sz="quarter" idx="12" hasCustomPrompt="1"/>
          </p:nvPr>
        </p:nvSpPr>
        <p:spPr>
          <a:xfrm>
            <a:off x="3201988" y="4282303"/>
            <a:ext cx="5484812" cy="577850"/>
          </a:xfrm>
        </p:spPr>
        <p:txBody>
          <a:bodyPr>
            <a:normAutofit/>
          </a:bodyPr>
          <a:lstStyle>
            <a:lvl1pPr>
              <a:defRPr sz="1800"/>
            </a:lvl1pPr>
          </a:lstStyle>
          <a:p>
            <a:pPr lvl="0"/>
            <a:r>
              <a:rPr lang="en-US" dirty="0" smtClean="0"/>
              <a:t>July 19, 2012</a:t>
            </a:r>
            <a:endParaRPr lang="en-US" dirty="0"/>
          </a:p>
        </p:txBody>
      </p:sp>
    </p:spTree>
    <p:extLst>
      <p:ext uri="{BB962C8B-B14F-4D97-AF65-F5344CB8AC3E}">
        <p14:creationId xmlns:p14="http://schemas.microsoft.com/office/powerpoint/2010/main" val="4105196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 Dark">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FFFFFF"/>
                </a:solidFill>
              </a:defRPr>
            </a:lvl1pPr>
          </a:lstStyle>
          <a:p>
            <a:r>
              <a:rPr lang="en-US" dirty="0" smtClean="0"/>
              <a:t>Click to edit Master title style</a:t>
            </a:r>
            <a:endParaRPr lang="en-US" dirty="0"/>
          </a:p>
        </p:txBody>
      </p:sp>
      <p:sp>
        <p:nvSpPr>
          <p:cNvPr id="4" name="Text Placeholder 3"/>
          <p:cNvSpPr>
            <a:spLocks noGrp="1"/>
          </p:cNvSpPr>
          <p:nvPr>
            <p:ph type="body" sz="quarter" idx="10"/>
          </p:nvPr>
        </p:nvSpPr>
        <p:spPr>
          <a:xfrm>
            <a:off x="3201988" y="2707457"/>
            <a:ext cx="5484812" cy="1224439"/>
          </a:xfrm>
        </p:spPr>
        <p:txBody>
          <a:bodyPr/>
          <a:lstStyle>
            <a:lvl1pPr>
              <a:defRPr>
                <a:solidFill>
                  <a:srgbClr val="FFFFFF"/>
                </a:solidFill>
              </a:defRPr>
            </a:lvl1pPr>
          </a:lstStyle>
          <a:p>
            <a:pPr lvl="0"/>
            <a:r>
              <a:rPr lang="en-US" dirty="0" smtClean="0"/>
              <a:t>Click to edit Master text styles</a:t>
            </a:r>
          </a:p>
        </p:txBody>
      </p:sp>
      <p:sp>
        <p:nvSpPr>
          <p:cNvPr id="6" name="Text Placeholder 5"/>
          <p:cNvSpPr>
            <a:spLocks noGrp="1"/>
          </p:cNvSpPr>
          <p:nvPr>
            <p:ph type="body" sz="quarter" idx="11" hasCustomPrompt="1"/>
          </p:nvPr>
        </p:nvSpPr>
        <p:spPr>
          <a:xfrm>
            <a:off x="463550" y="3118590"/>
            <a:ext cx="1293813" cy="752475"/>
          </a:xfrm>
        </p:spPr>
        <p:txBody>
          <a:bodyPr lIns="0" tIns="0" rIns="0" bIns="0">
            <a:normAutofit/>
          </a:bodyPr>
          <a:lstStyle>
            <a:lvl1pPr algn="l">
              <a:defRPr sz="1800" b="1">
                <a:solidFill>
                  <a:schemeClr val="bg1"/>
                </a:solidFill>
              </a:defRPr>
            </a:lvl1pPr>
          </a:lstStyle>
          <a:p>
            <a:pPr lvl="0"/>
            <a:r>
              <a:rPr lang="en-US" dirty="0" smtClean="0"/>
              <a:t>Regional Unit</a:t>
            </a:r>
            <a:endParaRPr lang="en-US" dirty="0"/>
          </a:p>
        </p:txBody>
      </p:sp>
      <p:sp>
        <p:nvSpPr>
          <p:cNvPr id="8" name="Text Placeholder 7"/>
          <p:cNvSpPr>
            <a:spLocks noGrp="1"/>
          </p:cNvSpPr>
          <p:nvPr>
            <p:ph type="body" sz="quarter" idx="12" hasCustomPrompt="1"/>
          </p:nvPr>
        </p:nvSpPr>
        <p:spPr>
          <a:xfrm>
            <a:off x="3201988" y="4282303"/>
            <a:ext cx="5484812" cy="577850"/>
          </a:xfrm>
        </p:spPr>
        <p:txBody>
          <a:bodyPr>
            <a:normAutofit/>
          </a:bodyPr>
          <a:lstStyle>
            <a:lvl1pPr>
              <a:defRPr sz="1800">
                <a:solidFill>
                  <a:srgbClr val="FFFFFF"/>
                </a:solidFill>
              </a:defRPr>
            </a:lvl1pPr>
          </a:lstStyle>
          <a:p>
            <a:pPr lvl="0"/>
            <a:r>
              <a:rPr lang="en-US" dirty="0" smtClean="0"/>
              <a:t>July 19, 2012</a:t>
            </a:r>
            <a:endParaRPr lang="en-US" dirty="0"/>
          </a:p>
        </p:txBody>
      </p:sp>
      <p:sp>
        <p:nvSpPr>
          <p:cNvPr id="7" name="Freeform 6"/>
          <p:cNvSpPr/>
          <p:nvPr userDrawn="1"/>
        </p:nvSpPr>
        <p:spPr>
          <a:xfrm>
            <a:off x="-9190" y="4417160"/>
            <a:ext cx="9170673" cy="2457785"/>
          </a:xfrm>
          <a:custGeom>
            <a:avLst/>
            <a:gdLst>
              <a:gd name="connsiteX0" fmla="*/ 0 w 10289745"/>
              <a:gd name="connsiteY0" fmla="*/ 2348314 h 2694297"/>
              <a:gd name="connsiteX1" fmla="*/ 9145997 w 10289745"/>
              <a:gd name="connsiteY1" fmla="*/ 81 h 2694297"/>
              <a:gd name="connsiteX2" fmla="*/ 9145997 w 10289745"/>
              <a:gd name="connsiteY2" fmla="*/ 2436173 h 2694297"/>
              <a:gd name="connsiteX3" fmla="*/ 0 w 10289745"/>
              <a:gd name="connsiteY3" fmla="*/ 2348314 h 2694297"/>
              <a:gd name="connsiteX0" fmla="*/ 0 w 10289745"/>
              <a:gd name="connsiteY0" fmla="*/ 2348233 h 2694216"/>
              <a:gd name="connsiteX1" fmla="*/ 9145997 w 10289745"/>
              <a:gd name="connsiteY1" fmla="*/ 0 h 2694216"/>
              <a:gd name="connsiteX2" fmla="*/ 9145997 w 10289745"/>
              <a:gd name="connsiteY2" fmla="*/ 2436092 h 2694216"/>
              <a:gd name="connsiteX3" fmla="*/ 0 w 10289745"/>
              <a:gd name="connsiteY3" fmla="*/ 2348233 h 2694216"/>
              <a:gd name="connsiteX0" fmla="*/ 0 w 10289745"/>
              <a:gd name="connsiteY0" fmla="*/ 2348233 h 2694216"/>
              <a:gd name="connsiteX1" fmla="*/ 9145997 w 10289745"/>
              <a:gd name="connsiteY1" fmla="*/ 0 h 2694216"/>
              <a:gd name="connsiteX2" fmla="*/ 9145997 w 10289745"/>
              <a:gd name="connsiteY2" fmla="*/ 2436092 h 2694216"/>
              <a:gd name="connsiteX3" fmla="*/ 0 w 10289745"/>
              <a:gd name="connsiteY3" fmla="*/ 2348233 h 2694216"/>
              <a:gd name="connsiteX0" fmla="*/ 2 w 10271923"/>
              <a:gd name="connsiteY0" fmla="*/ 1961048 h 2259210"/>
              <a:gd name="connsiteX1" fmla="*/ 9115022 w 10271923"/>
              <a:gd name="connsiteY1" fmla="*/ 0 h 2259210"/>
              <a:gd name="connsiteX2" fmla="*/ 9145999 w 10271923"/>
              <a:gd name="connsiteY2" fmla="*/ 2048907 h 2259210"/>
              <a:gd name="connsiteX3" fmla="*/ 2 w 10271923"/>
              <a:gd name="connsiteY3" fmla="*/ 1961048 h 2259210"/>
              <a:gd name="connsiteX0" fmla="*/ 2 w 10302372"/>
              <a:gd name="connsiteY0" fmla="*/ 2355976 h 2702917"/>
              <a:gd name="connsiteX1" fmla="*/ 9169232 w 10302372"/>
              <a:gd name="connsiteY1" fmla="*/ 0 h 2702917"/>
              <a:gd name="connsiteX2" fmla="*/ 9145999 w 10302372"/>
              <a:gd name="connsiteY2" fmla="*/ 2443835 h 2702917"/>
              <a:gd name="connsiteX3" fmla="*/ 2 w 10302372"/>
              <a:gd name="connsiteY3" fmla="*/ 2355976 h 2702917"/>
              <a:gd name="connsiteX0" fmla="*/ 2 w 10302372"/>
              <a:gd name="connsiteY0" fmla="*/ 2355976 h 2702917"/>
              <a:gd name="connsiteX1" fmla="*/ 9169232 w 10302372"/>
              <a:gd name="connsiteY1" fmla="*/ 0 h 2702917"/>
              <a:gd name="connsiteX2" fmla="*/ 9145999 w 10302372"/>
              <a:gd name="connsiteY2" fmla="*/ 2443835 h 2702917"/>
              <a:gd name="connsiteX3" fmla="*/ 2 w 10302372"/>
              <a:gd name="connsiteY3" fmla="*/ 2355976 h 2702917"/>
              <a:gd name="connsiteX0" fmla="*/ 2 w 10302372"/>
              <a:gd name="connsiteY0" fmla="*/ 2355976 h 2702917"/>
              <a:gd name="connsiteX1" fmla="*/ 9169232 w 10302372"/>
              <a:gd name="connsiteY1" fmla="*/ 0 h 2702917"/>
              <a:gd name="connsiteX2" fmla="*/ 9145999 w 10302372"/>
              <a:gd name="connsiteY2" fmla="*/ 2443835 h 2702917"/>
              <a:gd name="connsiteX3" fmla="*/ 2 w 10302372"/>
              <a:gd name="connsiteY3" fmla="*/ 2355976 h 2702917"/>
              <a:gd name="connsiteX0" fmla="*/ 1 w 10359948"/>
              <a:gd name="connsiteY0" fmla="*/ 2534080 h 2803153"/>
              <a:gd name="connsiteX1" fmla="*/ 9223441 w 10359948"/>
              <a:gd name="connsiteY1" fmla="*/ 0 h 2803153"/>
              <a:gd name="connsiteX2" fmla="*/ 9200208 w 10359948"/>
              <a:gd name="connsiteY2" fmla="*/ 2443835 h 2803153"/>
              <a:gd name="connsiteX3" fmla="*/ 1 w 10359948"/>
              <a:gd name="connsiteY3" fmla="*/ 2534080 h 2803153"/>
              <a:gd name="connsiteX0" fmla="*/ 2 w 10302373"/>
              <a:gd name="connsiteY0" fmla="*/ 2371463 h 2710654"/>
              <a:gd name="connsiteX1" fmla="*/ 9169233 w 10302373"/>
              <a:gd name="connsiteY1" fmla="*/ 0 h 2710654"/>
              <a:gd name="connsiteX2" fmla="*/ 9146000 w 10302373"/>
              <a:gd name="connsiteY2" fmla="*/ 2443835 h 2710654"/>
              <a:gd name="connsiteX3" fmla="*/ 2 w 10302373"/>
              <a:gd name="connsiteY3" fmla="*/ 2371463 h 2710654"/>
              <a:gd name="connsiteX0" fmla="*/ 22101 w 10324472"/>
              <a:gd name="connsiteY0" fmla="*/ 2371463 h 2601940"/>
              <a:gd name="connsiteX1" fmla="*/ 9191332 w 10324472"/>
              <a:gd name="connsiteY1" fmla="*/ 0 h 2601940"/>
              <a:gd name="connsiteX2" fmla="*/ 9168099 w 10324472"/>
              <a:gd name="connsiteY2" fmla="*/ 2443835 h 2601940"/>
              <a:gd name="connsiteX3" fmla="*/ 22101 w 10324472"/>
              <a:gd name="connsiteY3" fmla="*/ 2371463 h 2601940"/>
              <a:gd name="connsiteX0" fmla="*/ 454248 w 10756619"/>
              <a:gd name="connsiteY0" fmla="*/ 2371463 h 2635640"/>
              <a:gd name="connsiteX1" fmla="*/ 9623479 w 10756619"/>
              <a:gd name="connsiteY1" fmla="*/ 0 h 2635640"/>
              <a:gd name="connsiteX2" fmla="*/ 9600246 w 10756619"/>
              <a:gd name="connsiteY2" fmla="*/ 2443835 h 2635640"/>
              <a:gd name="connsiteX3" fmla="*/ 2243166 w 10756619"/>
              <a:gd name="connsiteY3" fmla="*/ 2466974 h 2635640"/>
              <a:gd name="connsiteX4" fmla="*/ 454248 w 10756619"/>
              <a:gd name="connsiteY4" fmla="*/ 2371463 h 2635640"/>
              <a:gd name="connsiteX0" fmla="*/ 1153431 w 11456764"/>
              <a:gd name="connsiteY0" fmla="*/ 2371463 h 2641277"/>
              <a:gd name="connsiteX1" fmla="*/ 10322662 w 11456764"/>
              <a:gd name="connsiteY1" fmla="*/ 0 h 2641277"/>
              <a:gd name="connsiteX2" fmla="*/ 10299429 w 11456764"/>
              <a:gd name="connsiteY2" fmla="*/ 2443835 h 2641277"/>
              <a:gd name="connsiteX3" fmla="*/ 1137944 w 11456764"/>
              <a:gd name="connsiteY3" fmla="*/ 2482461 h 2641277"/>
              <a:gd name="connsiteX4" fmla="*/ 1153431 w 11456764"/>
              <a:gd name="connsiteY4" fmla="*/ 2371463 h 2641277"/>
              <a:gd name="connsiteX0" fmla="*/ 15487 w 10318820"/>
              <a:gd name="connsiteY0" fmla="*/ 2371463 h 2641277"/>
              <a:gd name="connsiteX1" fmla="*/ 9184718 w 10318820"/>
              <a:gd name="connsiteY1" fmla="*/ 0 h 2641277"/>
              <a:gd name="connsiteX2" fmla="*/ 9161485 w 10318820"/>
              <a:gd name="connsiteY2" fmla="*/ 2443835 h 2641277"/>
              <a:gd name="connsiteX3" fmla="*/ 0 w 10318820"/>
              <a:gd name="connsiteY3" fmla="*/ 2482461 h 2641277"/>
              <a:gd name="connsiteX4" fmla="*/ 15487 w 10318820"/>
              <a:gd name="connsiteY4" fmla="*/ 2371463 h 2641277"/>
              <a:gd name="connsiteX0" fmla="*/ 15487 w 10318820"/>
              <a:gd name="connsiteY0" fmla="*/ 2371463 h 2641277"/>
              <a:gd name="connsiteX1" fmla="*/ 9184718 w 10318820"/>
              <a:gd name="connsiteY1" fmla="*/ 0 h 2641277"/>
              <a:gd name="connsiteX2" fmla="*/ 9161485 w 10318820"/>
              <a:gd name="connsiteY2" fmla="*/ 2443835 h 2641277"/>
              <a:gd name="connsiteX3" fmla="*/ 0 w 10318820"/>
              <a:gd name="connsiteY3" fmla="*/ 2482461 h 2641277"/>
              <a:gd name="connsiteX4" fmla="*/ 15487 w 10318820"/>
              <a:gd name="connsiteY4" fmla="*/ 2371463 h 2641277"/>
              <a:gd name="connsiteX0" fmla="*/ 15487 w 10318820"/>
              <a:gd name="connsiteY0" fmla="*/ 2371463 h 2641277"/>
              <a:gd name="connsiteX1" fmla="*/ 9184718 w 10318820"/>
              <a:gd name="connsiteY1" fmla="*/ 0 h 2641277"/>
              <a:gd name="connsiteX2" fmla="*/ 9161485 w 10318820"/>
              <a:gd name="connsiteY2" fmla="*/ 2443835 h 2641277"/>
              <a:gd name="connsiteX3" fmla="*/ 0 w 10318820"/>
              <a:gd name="connsiteY3" fmla="*/ 2482461 h 2641277"/>
              <a:gd name="connsiteX4" fmla="*/ 15487 w 10318820"/>
              <a:gd name="connsiteY4" fmla="*/ 2371463 h 2641277"/>
              <a:gd name="connsiteX0" fmla="*/ 15487 w 10318820"/>
              <a:gd name="connsiteY0" fmla="*/ 2371463 h 2641277"/>
              <a:gd name="connsiteX1" fmla="*/ 9184718 w 10318820"/>
              <a:gd name="connsiteY1" fmla="*/ 0 h 2641277"/>
              <a:gd name="connsiteX2" fmla="*/ 9161485 w 10318820"/>
              <a:gd name="connsiteY2" fmla="*/ 2443835 h 2641277"/>
              <a:gd name="connsiteX3" fmla="*/ 0 w 10318820"/>
              <a:gd name="connsiteY3" fmla="*/ 2482461 h 2641277"/>
              <a:gd name="connsiteX4" fmla="*/ 15487 w 10318820"/>
              <a:gd name="connsiteY4" fmla="*/ 2371463 h 2641277"/>
              <a:gd name="connsiteX0" fmla="*/ 15487 w 10318820"/>
              <a:gd name="connsiteY0" fmla="*/ 2371463 h 2482461"/>
              <a:gd name="connsiteX1" fmla="*/ 9184718 w 10318820"/>
              <a:gd name="connsiteY1" fmla="*/ 0 h 2482461"/>
              <a:gd name="connsiteX2" fmla="*/ 9161485 w 10318820"/>
              <a:gd name="connsiteY2" fmla="*/ 2443835 h 2482461"/>
              <a:gd name="connsiteX3" fmla="*/ 0 w 10318820"/>
              <a:gd name="connsiteY3" fmla="*/ 2482461 h 2482461"/>
              <a:gd name="connsiteX4" fmla="*/ 15487 w 10318820"/>
              <a:gd name="connsiteY4" fmla="*/ 2371463 h 2482461"/>
              <a:gd name="connsiteX0" fmla="*/ 15487 w 10252186"/>
              <a:gd name="connsiteY0" fmla="*/ 2371463 h 2482461"/>
              <a:gd name="connsiteX1" fmla="*/ 9184718 w 10252186"/>
              <a:gd name="connsiteY1" fmla="*/ 0 h 2482461"/>
              <a:gd name="connsiteX2" fmla="*/ 9022088 w 10252186"/>
              <a:gd name="connsiteY2" fmla="*/ 2242499 h 2482461"/>
              <a:gd name="connsiteX3" fmla="*/ 0 w 10252186"/>
              <a:gd name="connsiteY3" fmla="*/ 2482461 h 2482461"/>
              <a:gd name="connsiteX4" fmla="*/ 15487 w 10252186"/>
              <a:gd name="connsiteY4" fmla="*/ 2371463 h 2482461"/>
              <a:gd name="connsiteX0" fmla="*/ 15487 w 10311181"/>
              <a:gd name="connsiteY0" fmla="*/ 2371463 h 2482461"/>
              <a:gd name="connsiteX1" fmla="*/ 9184718 w 10311181"/>
              <a:gd name="connsiteY1" fmla="*/ 0 h 2482461"/>
              <a:gd name="connsiteX2" fmla="*/ 9145996 w 10311181"/>
              <a:gd name="connsiteY2" fmla="*/ 2443835 h 2482461"/>
              <a:gd name="connsiteX3" fmla="*/ 0 w 10311181"/>
              <a:gd name="connsiteY3" fmla="*/ 2482461 h 2482461"/>
              <a:gd name="connsiteX4" fmla="*/ 15487 w 10311181"/>
              <a:gd name="connsiteY4" fmla="*/ 2371463 h 2482461"/>
              <a:gd name="connsiteX0" fmla="*/ 15487 w 9184718"/>
              <a:gd name="connsiteY0" fmla="*/ 2371463 h 2482461"/>
              <a:gd name="connsiteX1" fmla="*/ 9184718 w 9184718"/>
              <a:gd name="connsiteY1" fmla="*/ 0 h 2482461"/>
              <a:gd name="connsiteX2" fmla="*/ 9145996 w 9184718"/>
              <a:gd name="connsiteY2" fmla="*/ 2443835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0 w 9215696"/>
              <a:gd name="connsiteY0" fmla="*/ 2371463 h 2482461"/>
              <a:gd name="connsiteX1" fmla="*/ 9215696 w 9215696"/>
              <a:gd name="connsiteY1" fmla="*/ 0 h 2482461"/>
              <a:gd name="connsiteX2" fmla="*/ 9207951 w 9215696"/>
              <a:gd name="connsiteY2" fmla="*/ 2459323 h 2482461"/>
              <a:gd name="connsiteX3" fmla="*/ 30978 w 9215696"/>
              <a:gd name="connsiteY3" fmla="*/ 2482461 h 2482461"/>
              <a:gd name="connsiteX4" fmla="*/ 0 w 9215696"/>
              <a:gd name="connsiteY4" fmla="*/ 2371463 h 2482461"/>
              <a:gd name="connsiteX0" fmla="*/ 0 w 9215696"/>
              <a:gd name="connsiteY0" fmla="*/ 2371463 h 2497949"/>
              <a:gd name="connsiteX1" fmla="*/ 9215696 w 9215696"/>
              <a:gd name="connsiteY1" fmla="*/ 0 h 2497949"/>
              <a:gd name="connsiteX2" fmla="*/ 9207951 w 9215696"/>
              <a:gd name="connsiteY2" fmla="*/ 2459323 h 2497949"/>
              <a:gd name="connsiteX3" fmla="*/ 2 w 9215696"/>
              <a:gd name="connsiteY3" fmla="*/ 2497949 h 2497949"/>
              <a:gd name="connsiteX4" fmla="*/ 0 w 9215696"/>
              <a:gd name="connsiteY4" fmla="*/ 2371463 h 2497949"/>
              <a:gd name="connsiteX0" fmla="*/ 0 w 9215696"/>
              <a:gd name="connsiteY0" fmla="*/ 2371463 h 2474718"/>
              <a:gd name="connsiteX1" fmla="*/ 9215696 w 9215696"/>
              <a:gd name="connsiteY1" fmla="*/ 0 h 2474718"/>
              <a:gd name="connsiteX2" fmla="*/ 9207951 w 9215696"/>
              <a:gd name="connsiteY2" fmla="*/ 2459323 h 2474718"/>
              <a:gd name="connsiteX3" fmla="*/ 30979 w 9215696"/>
              <a:gd name="connsiteY3" fmla="*/ 2474718 h 2474718"/>
              <a:gd name="connsiteX4" fmla="*/ 0 w 9215696"/>
              <a:gd name="connsiteY4" fmla="*/ 2371463 h 2474718"/>
              <a:gd name="connsiteX0" fmla="*/ 0 w 9208117"/>
              <a:gd name="connsiteY0" fmla="*/ 2371463 h 2474718"/>
              <a:gd name="connsiteX1" fmla="*/ 9184719 w 9208117"/>
              <a:gd name="connsiteY1" fmla="*/ 0 h 2474718"/>
              <a:gd name="connsiteX2" fmla="*/ 9207951 w 9208117"/>
              <a:gd name="connsiteY2" fmla="*/ 2459323 h 2474718"/>
              <a:gd name="connsiteX3" fmla="*/ 30979 w 9208117"/>
              <a:gd name="connsiteY3" fmla="*/ 2474718 h 2474718"/>
              <a:gd name="connsiteX4" fmla="*/ 0 w 9208117"/>
              <a:gd name="connsiteY4" fmla="*/ 2371463 h 2474718"/>
              <a:gd name="connsiteX0" fmla="*/ 0 w 9184719"/>
              <a:gd name="connsiteY0" fmla="*/ 2371463 h 2474718"/>
              <a:gd name="connsiteX1" fmla="*/ 9184719 w 9184719"/>
              <a:gd name="connsiteY1" fmla="*/ 0 h 2474718"/>
              <a:gd name="connsiteX2" fmla="*/ 9115020 w 9184719"/>
              <a:gd name="connsiteY2" fmla="*/ 2381886 h 2474718"/>
              <a:gd name="connsiteX3" fmla="*/ 30979 w 9184719"/>
              <a:gd name="connsiteY3" fmla="*/ 2474718 h 2474718"/>
              <a:gd name="connsiteX4" fmla="*/ 0 w 9184719"/>
              <a:gd name="connsiteY4" fmla="*/ 2371463 h 2474718"/>
              <a:gd name="connsiteX0" fmla="*/ 0 w 9184719"/>
              <a:gd name="connsiteY0" fmla="*/ 2371463 h 2474718"/>
              <a:gd name="connsiteX1" fmla="*/ 9184719 w 9184719"/>
              <a:gd name="connsiteY1" fmla="*/ 0 h 2474718"/>
              <a:gd name="connsiteX2" fmla="*/ 9169230 w 9184719"/>
              <a:gd name="connsiteY2" fmla="*/ 2451580 h 2474718"/>
              <a:gd name="connsiteX3" fmla="*/ 30979 w 9184719"/>
              <a:gd name="connsiteY3" fmla="*/ 2474718 h 2474718"/>
              <a:gd name="connsiteX4" fmla="*/ 0 w 9184719"/>
              <a:gd name="connsiteY4" fmla="*/ 2371463 h 2474718"/>
              <a:gd name="connsiteX0" fmla="*/ 0 w 9167786"/>
              <a:gd name="connsiteY0" fmla="*/ 2375696 h 2474718"/>
              <a:gd name="connsiteX1" fmla="*/ 9167786 w 9167786"/>
              <a:gd name="connsiteY1" fmla="*/ 0 h 2474718"/>
              <a:gd name="connsiteX2" fmla="*/ 9152297 w 9167786"/>
              <a:gd name="connsiteY2" fmla="*/ 2451580 h 2474718"/>
              <a:gd name="connsiteX3" fmla="*/ 14046 w 9167786"/>
              <a:gd name="connsiteY3" fmla="*/ 2474718 h 2474718"/>
              <a:gd name="connsiteX4" fmla="*/ 0 w 9167786"/>
              <a:gd name="connsiteY4" fmla="*/ 2375696 h 2474718"/>
              <a:gd name="connsiteX0" fmla="*/ 2887 w 9170673"/>
              <a:gd name="connsiteY0" fmla="*/ 2375696 h 2474718"/>
              <a:gd name="connsiteX1" fmla="*/ 9170673 w 9170673"/>
              <a:gd name="connsiteY1" fmla="*/ 0 h 2474718"/>
              <a:gd name="connsiteX2" fmla="*/ 9155184 w 9170673"/>
              <a:gd name="connsiteY2" fmla="*/ 2451580 h 2474718"/>
              <a:gd name="connsiteX3" fmla="*/ 0 w 9170673"/>
              <a:gd name="connsiteY3" fmla="*/ 2474718 h 2474718"/>
              <a:gd name="connsiteX4" fmla="*/ 2887 w 9170673"/>
              <a:gd name="connsiteY4" fmla="*/ 2375696 h 2474718"/>
              <a:gd name="connsiteX0" fmla="*/ 2887 w 9170673"/>
              <a:gd name="connsiteY0" fmla="*/ 2375696 h 2457785"/>
              <a:gd name="connsiteX1" fmla="*/ 9170673 w 9170673"/>
              <a:gd name="connsiteY1" fmla="*/ 0 h 2457785"/>
              <a:gd name="connsiteX2" fmla="*/ 9155184 w 9170673"/>
              <a:gd name="connsiteY2" fmla="*/ 2451580 h 2457785"/>
              <a:gd name="connsiteX3" fmla="*/ 0 w 9170673"/>
              <a:gd name="connsiteY3" fmla="*/ 2457785 h 2457785"/>
              <a:gd name="connsiteX4" fmla="*/ 2887 w 9170673"/>
              <a:gd name="connsiteY4" fmla="*/ 2375696 h 24577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70673" h="2457785">
                <a:moveTo>
                  <a:pt x="2887" y="2375696"/>
                </a:moveTo>
                <a:cubicBezTo>
                  <a:pt x="23548" y="2372367"/>
                  <a:pt x="7344315" y="2502055"/>
                  <a:pt x="9170673" y="0"/>
                </a:cubicBezTo>
                <a:cubicBezTo>
                  <a:pt x="9168091" y="819774"/>
                  <a:pt x="9157766" y="1631806"/>
                  <a:pt x="9155184" y="2451580"/>
                </a:cubicBezTo>
                <a:lnTo>
                  <a:pt x="0" y="2457785"/>
                </a:lnTo>
                <a:cubicBezTo>
                  <a:pt x="-1" y="2415623"/>
                  <a:pt x="2888" y="2417858"/>
                  <a:pt x="2887" y="2375696"/>
                </a:cubicBezTo>
                <a:close/>
              </a:path>
            </a:pathLst>
          </a:cu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86107917"/>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3.xml"/><Relationship Id="rId1" Type="http://schemas.openxmlformats.org/officeDocument/2006/relationships/slideLayout" Target="../slideLayouts/slideLayout2.xml"/></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6.xml"/><Relationship Id="rId7" Type="http://schemas.openxmlformats.org/officeDocument/2006/relationships/theme" Target="../theme/theme3.xml"/><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slideLayout" Target="../slideLayouts/slideLayout9.xml"/><Relationship Id="rId5" Type="http://schemas.openxmlformats.org/officeDocument/2006/relationships/slideLayout" Target="../slideLayouts/slideLayout8.xml"/><Relationship Id="rId4"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457200"/>
            <a:ext cx="8229600" cy="676014"/>
          </a:xfrm>
          <a:prstGeom prst="rect">
            <a:avLst/>
          </a:prstGeom>
        </p:spPr>
        <p:txBody>
          <a:bodyPr vert="horz" lIns="91440" tIns="45720" rIns="91440" bIns="45720" rtlCol="0" anchor="t" anchorCtr="0">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207293"/>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Rectangle 6"/>
          <p:cNvSpPr/>
          <p:nvPr userDrawn="1"/>
        </p:nvSpPr>
        <p:spPr>
          <a:xfrm>
            <a:off x="0" y="0"/>
            <a:ext cx="9144000" cy="9144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 bg1="lt1" tx1="dk1" bg2="lt2" tx2="dk2" accent1="accent1" accent2="accent2" accent3="accent3" accent4="accent4" accent5="accent5" accent6="accent6" hlink="hlink" folHlink="folHlink"/>
  <p:sldLayoutIdLst>
    <p:sldLayoutId id="2147483650" r:id="rId1"/>
  </p:sldLayoutIdLst>
  <p:hf hdr="0"/>
  <p:txStyles>
    <p:titleStyle>
      <a:lvl1pPr algn="l" defTabSz="457200" rtl="0" eaLnBrk="1" latinLnBrk="0" hangingPunct="1">
        <a:spcBef>
          <a:spcPct val="0"/>
        </a:spcBef>
        <a:buNone/>
        <a:defRPr sz="3600" b="1" i="0" kern="1200">
          <a:solidFill>
            <a:schemeClr val="accent1"/>
          </a:solidFill>
          <a:latin typeface="+mj-lt"/>
          <a:ea typeface="+mj-ea"/>
          <a:cs typeface="Arial Narrow Bold"/>
        </a:defRPr>
      </a:lvl1pPr>
    </p:titleStyle>
    <p:bodyStyle>
      <a:lvl1pPr marL="342900" indent="-342900" algn="l" defTabSz="457200" rtl="0" eaLnBrk="1" latinLnBrk="0" hangingPunct="1">
        <a:spcBef>
          <a:spcPct val="20000"/>
        </a:spcBef>
        <a:buFont typeface="Arial"/>
        <a:buChar char="•"/>
        <a:defRPr sz="3200" kern="1200">
          <a:solidFill>
            <a:schemeClr val="tx2"/>
          </a:solidFill>
          <a:latin typeface="+mn-lt"/>
          <a:ea typeface="+mn-ea"/>
          <a:cs typeface="+mn-cs"/>
        </a:defRPr>
      </a:lvl1pPr>
      <a:lvl2pPr marL="742950" indent="-285750" algn="l" defTabSz="457200" rtl="0" eaLnBrk="1" latinLnBrk="0" hangingPunct="1">
        <a:spcBef>
          <a:spcPct val="20000"/>
        </a:spcBef>
        <a:buFont typeface="Arial"/>
        <a:buChar char="•"/>
        <a:defRPr sz="3200" kern="1200">
          <a:solidFill>
            <a:schemeClr val="tx2"/>
          </a:solidFill>
          <a:latin typeface="+mn-lt"/>
          <a:ea typeface="+mn-ea"/>
          <a:cs typeface="+mn-cs"/>
        </a:defRPr>
      </a:lvl2pPr>
      <a:lvl3pPr marL="1143000" indent="-228600" algn="l" defTabSz="457200" rtl="0" eaLnBrk="1" latinLnBrk="0" hangingPunct="1">
        <a:spcBef>
          <a:spcPct val="20000"/>
        </a:spcBef>
        <a:buFont typeface="Arial"/>
        <a:buChar char="•"/>
        <a:defRPr sz="2800" kern="1200">
          <a:solidFill>
            <a:schemeClr val="tx2"/>
          </a:solidFill>
          <a:latin typeface="+mn-lt"/>
          <a:ea typeface="+mn-ea"/>
          <a:cs typeface="+mn-cs"/>
        </a:defRPr>
      </a:lvl3pPr>
      <a:lvl4pPr marL="1600200" indent="-228600" algn="l" defTabSz="457200" rtl="0" eaLnBrk="1" latinLnBrk="0" hangingPunct="1">
        <a:spcBef>
          <a:spcPct val="20000"/>
        </a:spcBef>
        <a:buFont typeface="Arial"/>
        <a:buChar char="•"/>
        <a:defRPr sz="2800" kern="1200">
          <a:solidFill>
            <a:schemeClr val="tx2"/>
          </a:solidFill>
          <a:latin typeface="+mn-lt"/>
          <a:ea typeface="+mn-ea"/>
          <a:cs typeface="+mn-cs"/>
        </a:defRPr>
      </a:lvl4pPr>
      <a:lvl5pPr marL="2057400" indent="-228600" algn="l" defTabSz="457200" rtl="0" eaLnBrk="1" latinLnBrk="0" hangingPunct="1">
        <a:spcBef>
          <a:spcPct val="20000"/>
        </a:spcBef>
        <a:buFont typeface="Arial"/>
        <a:buChar char="•"/>
        <a:defRPr sz="2800" kern="1200">
          <a:solidFill>
            <a:schemeClr val="tx2"/>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457200"/>
            <a:ext cx="8229600" cy="676014"/>
          </a:xfrm>
          <a:prstGeom prst="rect">
            <a:avLst/>
          </a:prstGeom>
        </p:spPr>
        <p:txBody>
          <a:bodyPr vert="horz" lIns="91440" tIns="45720" rIns="91440" bIns="45720" rtlCol="0" anchor="t" anchorCtr="0">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207293"/>
            <a:ext cx="8229600" cy="4525963"/>
          </a:xfrm>
          <a:prstGeom prst="rect">
            <a:avLst/>
          </a:prstGeom>
        </p:spPr>
        <p:txBody>
          <a:bodyPr vert="horz" lIns="91440" tIns="45720" rIns="91440" bIns="45720" rtlCol="0">
            <a:normAutofit/>
          </a:bodyPr>
          <a:lstStyle/>
          <a:p>
            <a:pPr lvl="0"/>
            <a:r>
              <a:rPr lang="en-US" dirty="0" smtClean="0"/>
              <a:t>Click to edit Master text styles</a:t>
            </a:r>
          </a:p>
        </p:txBody>
      </p:sp>
      <p:sp>
        <p:nvSpPr>
          <p:cNvPr id="6" name="Slide Number Placeholder 5"/>
          <p:cNvSpPr>
            <a:spLocks noGrp="1"/>
          </p:cNvSpPr>
          <p:nvPr>
            <p:ph type="sldNum" sz="quarter" idx="4"/>
          </p:nvPr>
        </p:nvSpPr>
        <p:spPr>
          <a:xfrm>
            <a:off x="2285999" y="6355080"/>
            <a:ext cx="6400801" cy="502919"/>
          </a:xfrm>
          <a:prstGeom prst="rect">
            <a:avLst/>
          </a:prstGeom>
        </p:spPr>
        <p:txBody>
          <a:bodyPr vert="horz" lIns="0" tIns="45720" rIns="0" bIns="45720" rtlCol="0" anchor="ctr"/>
          <a:lstStyle>
            <a:lvl1pPr algn="r">
              <a:defRPr sz="800">
                <a:solidFill>
                  <a:schemeClr val="bg1"/>
                </a:solidFill>
              </a:defRPr>
            </a:lvl1pPr>
          </a:lstStyle>
          <a:p>
            <a:r>
              <a:rPr lang="en-US" dirty="0" smtClean="0"/>
              <a:t>U.S. Department of Commerce | National Oceanic and Atmospheric Administration | NOAA Fisheries | Page </a:t>
            </a:r>
            <a:fld id="{632D3AEB-7CBE-3049-91AC-335C6B4F5BF6}" type="slidenum">
              <a:rPr lang="en-US" smtClean="0"/>
              <a:pPr/>
              <a:t>‹#›</a:t>
            </a:fld>
            <a:endParaRPr lang="en-US" dirty="0"/>
          </a:p>
        </p:txBody>
      </p:sp>
    </p:spTree>
    <p:extLst>
      <p:ext uri="{BB962C8B-B14F-4D97-AF65-F5344CB8AC3E}">
        <p14:creationId xmlns:p14="http://schemas.microsoft.com/office/powerpoint/2010/main" val="3033586885"/>
      </p:ext>
    </p:extLst>
  </p:cSld>
  <p:clrMap bg1="lt1" tx1="dk1" bg2="lt2" tx2="dk2" accent1="accent1" accent2="accent2" accent3="accent3" accent4="accent4" accent5="accent5" accent6="accent6" hlink="hlink" folHlink="folHlink"/>
  <p:sldLayoutIdLst>
    <p:sldLayoutId id="2147483684" r:id="rId1"/>
    <p:sldLayoutId id="2147483685" r:id="rId2"/>
  </p:sldLayoutIdLst>
  <p:hf hdr="0"/>
  <p:txStyles>
    <p:titleStyle>
      <a:lvl1pPr algn="l" defTabSz="457200" rtl="0" eaLnBrk="1" latinLnBrk="0" hangingPunct="1">
        <a:spcBef>
          <a:spcPct val="0"/>
        </a:spcBef>
        <a:buNone/>
        <a:defRPr sz="3600" b="1" i="0" kern="1200">
          <a:solidFill>
            <a:srgbClr val="FFFFFF"/>
          </a:solidFill>
          <a:latin typeface="+mj-lt"/>
          <a:ea typeface="+mj-ea"/>
          <a:cs typeface="Arial Narrow Bold"/>
        </a:defRPr>
      </a:lvl1pPr>
    </p:titleStyle>
    <p:bodyStyle>
      <a:lvl1pPr marL="0" indent="0" algn="r" defTabSz="457200" rtl="0" eaLnBrk="1" latinLnBrk="0" hangingPunct="1">
        <a:spcBef>
          <a:spcPct val="20000"/>
        </a:spcBef>
        <a:buFont typeface="Arial"/>
        <a:buNone/>
        <a:defRPr sz="2000" kern="1200">
          <a:solidFill>
            <a:srgbClr val="FFFFFF"/>
          </a:solidFill>
          <a:latin typeface="+mn-lt"/>
          <a:ea typeface="+mn-ea"/>
          <a:cs typeface="+mn-cs"/>
        </a:defRPr>
      </a:lvl1pPr>
      <a:lvl2pPr marL="742950" indent="-285750" algn="l" defTabSz="457200" rtl="0" eaLnBrk="1" latinLnBrk="0" hangingPunct="1">
        <a:spcBef>
          <a:spcPct val="20000"/>
        </a:spcBef>
        <a:buFont typeface="Arial"/>
        <a:buChar char="•"/>
        <a:defRPr sz="3200" kern="1200">
          <a:solidFill>
            <a:schemeClr val="tx2"/>
          </a:solidFill>
          <a:latin typeface="+mn-lt"/>
          <a:ea typeface="+mn-ea"/>
          <a:cs typeface="+mn-cs"/>
        </a:defRPr>
      </a:lvl2pPr>
      <a:lvl3pPr marL="1143000" indent="-228600" algn="l" defTabSz="457200" rtl="0" eaLnBrk="1" latinLnBrk="0" hangingPunct="1">
        <a:spcBef>
          <a:spcPct val="20000"/>
        </a:spcBef>
        <a:buFont typeface="Arial"/>
        <a:buChar char="•"/>
        <a:defRPr sz="2800" kern="1200">
          <a:solidFill>
            <a:schemeClr val="tx2"/>
          </a:solidFill>
          <a:latin typeface="+mn-lt"/>
          <a:ea typeface="+mn-ea"/>
          <a:cs typeface="+mn-cs"/>
        </a:defRPr>
      </a:lvl3pPr>
      <a:lvl4pPr marL="1600200" indent="-228600" algn="l" defTabSz="457200" rtl="0" eaLnBrk="1" latinLnBrk="0" hangingPunct="1">
        <a:spcBef>
          <a:spcPct val="20000"/>
        </a:spcBef>
        <a:buFont typeface="Arial"/>
        <a:buChar char="•"/>
        <a:defRPr sz="2800" kern="1200">
          <a:solidFill>
            <a:schemeClr val="tx2"/>
          </a:solidFill>
          <a:latin typeface="+mn-lt"/>
          <a:ea typeface="+mn-ea"/>
          <a:cs typeface="+mn-cs"/>
        </a:defRPr>
      </a:lvl4pPr>
      <a:lvl5pPr marL="2057400" indent="-228600" algn="l" defTabSz="457200" rtl="0" eaLnBrk="1" latinLnBrk="0" hangingPunct="1">
        <a:spcBef>
          <a:spcPct val="20000"/>
        </a:spcBef>
        <a:buFont typeface="Arial"/>
        <a:buChar char="•"/>
        <a:defRPr sz="2800" kern="1200">
          <a:solidFill>
            <a:schemeClr val="tx2"/>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rotWithShape="1">
          <a:blip r:embed="rId8"/>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201682" y="1141666"/>
            <a:ext cx="5485118" cy="1398472"/>
          </a:xfrm>
          <a:prstGeom prst="rect">
            <a:avLst/>
          </a:prstGeom>
        </p:spPr>
        <p:txBody>
          <a:bodyPr vert="horz" lIns="91440" tIns="45720" rIns="91440" bIns="45720" rtlCol="0" anchor="t" anchorCtr="0">
            <a:no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3201682" y="2631403"/>
            <a:ext cx="5485117" cy="1277675"/>
          </a:xfrm>
          <a:prstGeom prst="rect">
            <a:avLst/>
          </a:prstGeom>
        </p:spPr>
        <p:txBody>
          <a:bodyPr vert="horz" lIns="91440" tIns="45720" rIns="91440" bIns="45720" rtlCol="0">
            <a:normAutofit/>
          </a:bodyPr>
          <a:lstStyle/>
          <a:p>
            <a:pPr lvl="0"/>
            <a:r>
              <a:rPr lang="en-US" dirty="0" smtClean="0"/>
              <a:t>Click to edit Master text styles</a:t>
            </a:r>
          </a:p>
        </p:txBody>
      </p:sp>
      <p:sp>
        <p:nvSpPr>
          <p:cNvPr id="7" name="Freeform 6"/>
          <p:cNvSpPr/>
          <p:nvPr userDrawn="1"/>
        </p:nvSpPr>
        <p:spPr>
          <a:xfrm>
            <a:off x="-9190" y="4417160"/>
            <a:ext cx="9170673" cy="2457785"/>
          </a:xfrm>
          <a:custGeom>
            <a:avLst/>
            <a:gdLst>
              <a:gd name="connsiteX0" fmla="*/ 0 w 10289745"/>
              <a:gd name="connsiteY0" fmla="*/ 2348314 h 2694297"/>
              <a:gd name="connsiteX1" fmla="*/ 9145997 w 10289745"/>
              <a:gd name="connsiteY1" fmla="*/ 81 h 2694297"/>
              <a:gd name="connsiteX2" fmla="*/ 9145997 w 10289745"/>
              <a:gd name="connsiteY2" fmla="*/ 2436173 h 2694297"/>
              <a:gd name="connsiteX3" fmla="*/ 0 w 10289745"/>
              <a:gd name="connsiteY3" fmla="*/ 2348314 h 2694297"/>
              <a:gd name="connsiteX0" fmla="*/ 0 w 10289745"/>
              <a:gd name="connsiteY0" fmla="*/ 2348233 h 2694216"/>
              <a:gd name="connsiteX1" fmla="*/ 9145997 w 10289745"/>
              <a:gd name="connsiteY1" fmla="*/ 0 h 2694216"/>
              <a:gd name="connsiteX2" fmla="*/ 9145997 w 10289745"/>
              <a:gd name="connsiteY2" fmla="*/ 2436092 h 2694216"/>
              <a:gd name="connsiteX3" fmla="*/ 0 w 10289745"/>
              <a:gd name="connsiteY3" fmla="*/ 2348233 h 2694216"/>
              <a:gd name="connsiteX0" fmla="*/ 0 w 10289745"/>
              <a:gd name="connsiteY0" fmla="*/ 2348233 h 2694216"/>
              <a:gd name="connsiteX1" fmla="*/ 9145997 w 10289745"/>
              <a:gd name="connsiteY1" fmla="*/ 0 h 2694216"/>
              <a:gd name="connsiteX2" fmla="*/ 9145997 w 10289745"/>
              <a:gd name="connsiteY2" fmla="*/ 2436092 h 2694216"/>
              <a:gd name="connsiteX3" fmla="*/ 0 w 10289745"/>
              <a:gd name="connsiteY3" fmla="*/ 2348233 h 2694216"/>
              <a:gd name="connsiteX0" fmla="*/ 2 w 10271923"/>
              <a:gd name="connsiteY0" fmla="*/ 1961048 h 2259210"/>
              <a:gd name="connsiteX1" fmla="*/ 9115022 w 10271923"/>
              <a:gd name="connsiteY1" fmla="*/ 0 h 2259210"/>
              <a:gd name="connsiteX2" fmla="*/ 9145999 w 10271923"/>
              <a:gd name="connsiteY2" fmla="*/ 2048907 h 2259210"/>
              <a:gd name="connsiteX3" fmla="*/ 2 w 10271923"/>
              <a:gd name="connsiteY3" fmla="*/ 1961048 h 2259210"/>
              <a:gd name="connsiteX0" fmla="*/ 2 w 10302372"/>
              <a:gd name="connsiteY0" fmla="*/ 2355976 h 2702917"/>
              <a:gd name="connsiteX1" fmla="*/ 9169232 w 10302372"/>
              <a:gd name="connsiteY1" fmla="*/ 0 h 2702917"/>
              <a:gd name="connsiteX2" fmla="*/ 9145999 w 10302372"/>
              <a:gd name="connsiteY2" fmla="*/ 2443835 h 2702917"/>
              <a:gd name="connsiteX3" fmla="*/ 2 w 10302372"/>
              <a:gd name="connsiteY3" fmla="*/ 2355976 h 2702917"/>
              <a:gd name="connsiteX0" fmla="*/ 2 w 10302372"/>
              <a:gd name="connsiteY0" fmla="*/ 2355976 h 2702917"/>
              <a:gd name="connsiteX1" fmla="*/ 9169232 w 10302372"/>
              <a:gd name="connsiteY1" fmla="*/ 0 h 2702917"/>
              <a:gd name="connsiteX2" fmla="*/ 9145999 w 10302372"/>
              <a:gd name="connsiteY2" fmla="*/ 2443835 h 2702917"/>
              <a:gd name="connsiteX3" fmla="*/ 2 w 10302372"/>
              <a:gd name="connsiteY3" fmla="*/ 2355976 h 2702917"/>
              <a:gd name="connsiteX0" fmla="*/ 2 w 10302372"/>
              <a:gd name="connsiteY0" fmla="*/ 2355976 h 2702917"/>
              <a:gd name="connsiteX1" fmla="*/ 9169232 w 10302372"/>
              <a:gd name="connsiteY1" fmla="*/ 0 h 2702917"/>
              <a:gd name="connsiteX2" fmla="*/ 9145999 w 10302372"/>
              <a:gd name="connsiteY2" fmla="*/ 2443835 h 2702917"/>
              <a:gd name="connsiteX3" fmla="*/ 2 w 10302372"/>
              <a:gd name="connsiteY3" fmla="*/ 2355976 h 2702917"/>
              <a:gd name="connsiteX0" fmla="*/ 1 w 10359948"/>
              <a:gd name="connsiteY0" fmla="*/ 2534080 h 2803153"/>
              <a:gd name="connsiteX1" fmla="*/ 9223441 w 10359948"/>
              <a:gd name="connsiteY1" fmla="*/ 0 h 2803153"/>
              <a:gd name="connsiteX2" fmla="*/ 9200208 w 10359948"/>
              <a:gd name="connsiteY2" fmla="*/ 2443835 h 2803153"/>
              <a:gd name="connsiteX3" fmla="*/ 1 w 10359948"/>
              <a:gd name="connsiteY3" fmla="*/ 2534080 h 2803153"/>
              <a:gd name="connsiteX0" fmla="*/ 2 w 10302373"/>
              <a:gd name="connsiteY0" fmla="*/ 2371463 h 2710654"/>
              <a:gd name="connsiteX1" fmla="*/ 9169233 w 10302373"/>
              <a:gd name="connsiteY1" fmla="*/ 0 h 2710654"/>
              <a:gd name="connsiteX2" fmla="*/ 9146000 w 10302373"/>
              <a:gd name="connsiteY2" fmla="*/ 2443835 h 2710654"/>
              <a:gd name="connsiteX3" fmla="*/ 2 w 10302373"/>
              <a:gd name="connsiteY3" fmla="*/ 2371463 h 2710654"/>
              <a:gd name="connsiteX0" fmla="*/ 22101 w 10324472"/>
              <a:gd name="connsiteY0" fmla="*/ 2371463 h 2601940"/>
              <a:gd name="connsiteX1" fmla="*/ 9191332 w 10324472"/>
              <a:gd name="connsiteY1" fmla="*/ 0 h 2601940"/>
              <a:gd name="connsiteX2" fmla="*/ 9168099 w 10324472"/>
              <a:gd name="connsiteY2" fmla="*/ 2443835 h 2601940"/>
              <a:gd name="connsiteX3" fmla="*/ 22101 w 10324472"/>
              <a:gd name="connsiteY3" fmla="*/ 2371463 h 2601940"/>
              <a:gd name="connsiteX0" fmla="*/ 454248 w 10756619"/>
              <a:gd name="connsiteY0" fmla="*/ 2371463 h 2635640"/>
              <a:gd name="connsiteX1" fmla="*/ 9623479 w 10756619"/>
              <a:gd name="connsiteY1" fmla="*/ 0 h 2635640"/>
              <a:gd name="connsiteX2" fmla="*/ 9600246 w 10756619"/>
              <a:gd name="connsiteY2" fmla="*/ 2443835 h 2635640"/>
              <a:gd name="connsiteX3" fmla="*/ 2243166 w 10756619"/>
              <a:gd name="connsiteY3" fmla="*/ 2466974 h 2635640"/>
              <a:gd name="connsiteX4" fmla="*/ 454248 w 10756619"/>
              <a:gd name="connsiteY4" fmla="*/ 2371463 h 2635640"/>
              <a:gd name="connsiteX0" fmla="*/ 1153431 w 11456764"/>
              <a:gd name="connsiteY0" fmla="*/ 2371463 h 2641277"/>
              <a:gd name="connsiteX1" fmla="*/ 10322662 w 11456764"/>
              <a:gd name="connsiteY1" fmla="*/ 0 h 2641277"/>
              <a:gd name="connsiteX2" fmla="*/ 10299429 w 11456764"/>
              <a:gd name="connsiteY2" fmla="*/ 2443835 h 2641277"/>
              <a:gd name="connsiteX3" fmla="*/ 1137944 w 11456764"/>
              <a:gd name="connsiteY3" fmla="*/ 2482461 h 2641277"/>
              <a:gd name="connsiteX4" fmla="*/ 1153431 w 11456764"/>
              <a:gd name="connsiteY4" fmla="*/ 2371463 h 2641277"/>
              <a:gd name="connsiteX0" fmla="*/ 15487 w 10318820"/>
              <a:gd name="connsiteY0" fmla="*/ 2371463 h 2641277"/>
              <a:gd name="connsiteX1" fmla="*/ 9184718 w 10318820"/>
              <a:gd name="connsiteY1" fmla="*/ 0 h 2641277"/>
              <a:gd name="connsiteX2" fmla="*/ 9161485 w 10318820"/>
              <a:gd name="connsiteY2" fmla="*/ 2443835 h 2641277"/>
              <a:gd name="connsiteX3" fmla="*/ 0 w 10318820"/>
              <a:gd name="connsiteY3" fmla="*/ 2482461 h 2641277"/>
              <a:gd name="connsiteX4" fmla="*/ 15487 w 10318820"/>
              <a:gd name="connsiteY4" fmla="*/ 2371463 h 2641277"/>
              <a:gd name="connsiteX0" fmla="*/ 15487 w 10318820"/>
              <a:gd name="connsiteY0" fmla="*/ 2371463 h 2641277"/>
              <a:gd name="connsiteX1" fmla="*/ 9184718 w 10318820"/>
              <a:gd name="connsiteY1" fmla="*/ 0 h 2641277"/>
              <a:gd name="connsiteX2" fmla="*/ 9161485 w 10318820"/>
              <a:gd name="connsiteY2" fmla="*/ 2443835 h 2641277"/>
              <a:gd name="connsiteX3" fmla="*/ 0 w 10318820"/>
              <a:gd name="connsiteY3" fmla="*/ 2482461 h 2641277"/>
              <a:gd name="connsiteX4" fmla="*/ 15487 w 10318820"/>
              <a:gd name="connsiteY4" fmla="*/ 2371463 h 2641277"/>
              <a:gd name="connsiteX0" fmla="*/ 15487 w 10318820"/>
              <a:gd name="connsiteY0" fmla="*/ 2371463 h 2641277"/>
              <a:gd name="connsiteX1" fmla="*/ 9184718 w 10318820"/>
              <a:gd name="connsiteY1" fmla="*/ 0 h 2641277"/>
              <a:gd name="connsiteX2" fmla="*/ 9161485 w 10318820"/>
              <a:gd name="connsiteY2" fmla="*/ 2443835 h 2641277"/>
              <a:gd name="connsiteX3" fmla="*/ 0 w 10318820"/>
              <a:gd name="connsiteY3" fmla="*/ 2482461 h 2641277"/>
              <a:gd name="connsiteX4" fmla="*/ 15487 w 10318820"/>
              <a:gd name="connsiteY4" fmla="*/ 2371463 h 2641277"/>
              <a:gd name="connsiteX0" fmla="*/ 15487 w 10318820"/>
              <a:gd name="connsiteY0" fmla="*/ 2371463 h 2641277"/>
              <a:gd name="connsiteX1" fmla="*/ 9184718 w 10318820"/>
              <a:gd name="connsiteY1" fmla="*/ 0 h 2641277"/>
              <a:gd name="connsiteX2" fmla="*/ 9161485 w 10318820"/>
              <a:gd name="connsiteY2" fmla="*/ 2443835 h 2641277"/>
              <a:gd name="connsiteX3" fmla="*/ 0 w 10318820"/>
              <a:gd name="connsiteY3" fmla="*/ 2482461 h 2641277"/>
              <a:gd name="connsiteX4" fmla="*/ 15487 w 10318820"/>
              <a:gd name="connsiteY4" fmla="*/ 2371463 h 2641277"/>
              <a:gd name="connsiteX0" fmla="*/ 15487 w 10318820"/>
              <a:gd name="connsiteY0" fmla="*/ 2371463 h 2482461"/>
              <a:gd name="connsiteX1" fmla="*/ 9184718 w 10318820"/>
              <a:gd name="connsiteY1" fmla="*/ 0 h 2482461"/>
              <a:gd name="connsiteX2" fmla="*/ 9161485 w 10318820"/>
              <a:gd name="connsiteY2" fmla="*/ 2443835 h 2482461"/>
              <a:gd name="connsiteX3" fmla="*/ 0 w 10318820"/>
              <a:gd name="connsiteY3" fmla="*/ 2482461 h 2482461"/>
              <a:gd name="connsiteX4" fmla="*/ 15487 w 10318820"/>
              <a:gd name="connsiteY4" fmla="*/ 2371463 h 2482461"/>
              <a:gd name="connsiteX0" fmla="*/ 15487 w 10252186"/>
              <a:gd name="connsiteY0" fmla="*/ 2371463 h 2482461"/>
              <a:gd name="connsiteX1" fmla="*/ 9184718 w 10252186"/>
              <a:gd name="connsiteY1" fmla="*/ 0 h 2482461"/>
              <a:gd name="connsiteX2" fmla="*/ 9022088 w 10252186"/>
              <a:gd name="connsiteY2" fmla="*/ 2242499 h 2482461"/>
              <a:gd name="connsiteX3" fmla="*/ 0 w 10252186"/>
              <a:gd name="connsiteY3" fmla="*/ 2482461 h 2482461"/>
              <a:gd name="connsiteX4" fmla="*/ 15487 w 10252186"/>
              <a:gd name="connsiteY4" fmla="*/ 2371463 h 2482461"/>
              <a:gd name="connsiteX0" fmla="*/ 15487 w 10311181"/>
              <a:gd name="connsiteY0" fmla="*/ 2371463 h 2482461"/>
              <a:gd name="connsiteX1" fmla="*/ 9184718 w 10311181"/>
              <a:gd name="connsiteY1" fmla="*/ 0 h 2482461"/>
              <a:gd name="connsiteX2" fmla="*/ 9145996 w 10311181"/>
              <a:gd name="connsiteY2" fmla="*/ 2443835 h 2482461"/>
              <a:gd name="connsiteX3" fmla="*/ 0 w 10311181"/>
              <a:gd name="connsiteY3" fmla="*/ 2482461 h 2482461"/>
              <a:gd name="connsiteX4" fmla="*/ 15487 w 10311181"/>
              <a:gd name="connsiteY4" fmla="*/ 2371463 h 2482461"/>
              <a:gd name="connsiteX0" fmla="*/ 15487 w 9184718"/>
              <a:gd name="connsiteY0" fmla="*/ 2371463 h 2482461"/>
              <a:gd name="connsiteX1" fmla="*/ 9184718 w 9184718"/>
              <a:gd name="connsiteY1" fmla="*/ 0 h 2482461"/>
              <a:gd name="connsiteX2" fmla="*/ 9145996 w 9184718"/>
              <a:gd name="connsiteY2" fmla="*/ 2443835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0 w 9215696"/>
              <a:gd name="connsiteY0" fmla="*/ 2371463 h 2482461"/>
              <a:gd name="connsiteX1" fmla="*/ 9215696 w 9215696"/>
              <a:gd name="connsiteY1" fmla="*/ 0 h 2482461"/>
              <a:gd name="connsiteX2" fmla="*/ 9207951 w 9215696"/>
              <a:gd name="connsiteY2" fmla="*/ 2459323 h 2482461"/>
              <a:gd name="connsiteX3" fmla="*/ 30978 w 9215696"/>
              <a:gd name="connsiteY3" fmla="*/ 2482461 h 2482461"/>
              <a:gd name="connsiteX4" fmla="*/ 0 w 9215696"/>
              <a:gd name="connsiteY4" fmla="*/ 2371463 h 2482461"/>
              <a:gd name="connsiteX0" fmla="*/ 0 w 9215696"/>
              <a:gd name="connsiteY0" fmla="*/ 2371463 h 2497949"/>
              <a:gd name="connsiteX1" fmla="*/ 9215696 w 9215696"/>
              <a:gd name="connsiteY1" fmla="*/ 0 h 2497949"/>
              <a:gd name="connsiteX2" fmla="*/ 9207951 w 9215696"/>
              <a:gd name="connsiteY2" fmla="*/ 2459323 h 2497949"/>
              <a:gd name="connsiteX3" fmla="*/ 2 w 9215696"/>
              <a:gd name="connsiteY3" fmla="*/ 2497949 h 2497949"/>
              <a:gd name="connsiteX4" fmla="*/ 0 w 9215696"/>
              <a:gd name="connsiteY4" fmla="*/ 2371463 h 2497949"/>
              <a:gd name="connsiteX0" fmla="*/ 0 w 9215696"/>
              <a:gd name="connsiteY0" fmla="*/ 2371463 h 2474718"/>
              <a:gd name="connsiteX1" fmla="*/ 9215696 w 9215696"/>
              <a:gd name="connsiteY1" fmla="*/ 0 h 2474718"/>
              <a:gd name="connsiteX2" fmla="*/ 9207951 w 9215696"/>
              <a:gd name="connsiteY2" fmla="*/ 2459323 h 2474718"/>
              <a:gd name="connsiteX3" fmla="*/ 30979 w 9215696"/>
              <a:gd name="connsiteY3" fmla="*/ 2474718 h 2474718"/>
              <a:gd name="connsiteX4" fmla="*/ 0 w 9215696"/>
              <a:gd name="connsiteY4" fmla="*/ 2371463 h 2474718"/>
              <a:gd name="connsiteX0" fmla="*/ 0 w 9208117"/>
              <a:gd name="connsiteY0" fmla="*/ 2371463 h 2474718"/>
              <a:gd name="connsiteX1" fmla="*/ 9184719 w 9208117"/>
              <a:gd name="connsiteY1" fmla="*/ 0 h 2474718"/>
              <a:gd name="connsiteX2" fmla="*/ 9207951 w 9208117"/>
              <a:gd name="connsiteY2" fmla="*/ 2459323 h 2474718"/>
              <a:gd name="connsiteX3" fmla="*/ 30979 w 9208117"/>
              <a:gd name="connsiteY3" fmla="*/ 2474718 h 2474718"/>
              <a:gd name="connsiteX4" fmla="*/ 0 w 9208117"/>
              <a:gd name="connsiteY4" fmla="*/ 2371463 h 2474718"/>
              <a:gd name="connsiteX0" fmla="*/ 0 w 9184719"/>
              <a:gd name="connsiteY0" fmla="*/ 2371463 h 2474718"/>
              <a:gd name="connsiteX1" fmla="*/ 9184719 w 9184719"/>
              <a:gd name="connsiteY1" fmla="*/ 0 h 2474718"/>
              <a:gd name="connsiteX2" fmla="*/ 9115020 w 9184719"/>
              <a:gd name="connsiteY2" fmla="*/ 2381886 h 2474718"/>
              <a:gd name="connsiteX3" fmla="*/ 30979 w 9184719"/>
              <a:gd name="connsiteY3" fmla="*/ 2474718 h 2474718"/>
              <a:gd name="connsiteX4" fmla="*/ 0 w 9184719"/>
              <a:gd name="connsiteY4" fmla="*/ 2371463 h 2474718"/>
              <a:gd name="connsiteX0" fmla="*/ 0 w 9184719"/>
              <a:gd name="connsiteY0" fmla="*/ 2371463 h 2474718"/>
              <a:gd name="connsiteX1" fmla="*/ 9184719 w 9184719"/>
              <a:gd name="connsiteY1" fmla="*/ 0 h 2474718"/>
              <a:gd name="connsiteX2" fmla="*/ 9169230 w 9184719"/>
              <a:gd name="connsiteY2" fmla="*/ 2451580 h 2474718"/>
              <a:gd name="connsiteX3" fmla="*/ 30979 w 9184719"/>
              <a:gd name="connsiteY3" fmla="*/ 2474718 h 2474718"/>
              <a:gd name="connsiteX4" fmla="*/ 0 w 9184719"/>
              <a:gd name="connsiteY4" fmla="*/ 2371463 h 2474718"/>
              <a:gd name="connsiteX0" fmla="*/ 0 w 9167786"/>
              <a:gd name="connsiteY0" fmla="*/ 2375696 h 2474718"/>
              <a:gd name="connsiteX1" fmla="*/ 9167786 w 9167786"/>
              <a:gd name="connsiteY1" fmla="*/ 0 h 2474718"/>
              <a:gd name="connsiteX2" fmla="*/ 9152297 w 9167786"/>
              <a:gd name="connsiteY2" fmla="*/ 2451580 h 2474718"/>
              <a:gd name="connsiteX3" fmla="*/ 14046 w 9167786"/>
              <a:gd name="connsiteY3" fmla="*/ 2474718 h 2474718"/>
              <a:gd name="connsiteX4" fmla="*/ 0 w 9167786"/>
              <a:gd name="connsiteY4" fmla="*/ 2375696 h 2474718"/>
              <a:gd name="connsiteX0" fmla="*/ 2887 w 9170673"/>
              <a:gd name="connsiteY0" fmla="*/ 2375696 h 2474718"/>
              <a:gd name="connsiteX1" fmla="*/ 9170673 w 9170673"/>
              <a:gd name="connsiteY1" fmla="*/ 0 h 2474718"/>
              <a:gd name="connsiteX2" fmla="*/ 9155184 w 9170673"/>
              <a:gd name="connsiteY2" fmla="*/ 2451580 h 2474718"/>
              <a:gd name="connsiteX3" fmla="*/ 0 w 9170673"/>
              <a:gd name="connsiteY3" fmla="*/ 2474718 h 2474718"/>
              <a:gd name="connsiteX4" fmla="*/ 2887 w 9170673"/>
              <a:gd name="connsiteY4" fmla="*/ 2375696 h 2474718"/>
              <a:gd name="connsiteX0" fmla="*/ 2887 w 9170673"/>
              <a:gd name="connsiteY0" fmla="*/ 2375696 h 2457785"/>
              <a:gd name="connsiteX1" fmla="*/ 9170673 w 9170673"/>
              <a:gd name="connsiteY1" fmla="*/ 0 h 2457785"/>
              <a:gd name="connsiteX2" fmla="*/ 9155184 w 9170673"/>
              <a:gd name="connsiteY2" fmla="*/ 2451580 h 2457785"/>
              <a:gd name="connsiteX3" fmla="*/ 0 w 9170673"/>
              <a:gd name="connsiteY3" fmla="*/ 2457785 h 2457785"/>
              <a:gd name="connsiteX4" fmla="*/ 2887 w 9170673"/>
              <a:gd name="connsiteY4" fmla="*/ 2375696 h 24577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70673" h="2457785">
                <a:moveTo>
                  <a:pt x="2887" y="2375696"/>
                </a:moveTo>
                <a:cubicBezTo>
                  <a:pt x="23548" y="2372367"/>
                  <a:pt x="7344315" y="2502055"/>
                  <a:pt x="9170673" y="0"/>
                </a:cubicBezTo>
                <a:cubicBezTo>
                  <a:pt x="9168091" y="819774"/>
                  <a:pt x="9157766" y="1631806"/>
                  <a:pt x="9155184" y="2451580"/>
                </a:cubicBezTo>
                <a:lnTo>
                  <a:pt x="0" y="2457785"/>
                </a:lnTo>
                <a:cubicBezTo>
                  <a:pt x="-1" y="2415623"/>
                  <a:pt x="2888" y="2417858"/>
                  <a:pt x="2887" y="2375696"/>
                </a:cubicBezTo>
                <a:close/>
              </a:path>
            </a:pathLst>
          </a:cu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10462366"/>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8" r:id="rId6"/>
  </p:sldLayoutIdLst>
  <p:hf hdr="0"/>
  <p:txStyles>
    <p:titleStyle>
      <a:lvl1pPr algn="r" defTabSz="457200" rtl="0" eaLnBrk="1" latinLnBrk="0" hangingPunct="1">
        <a:lnSpc>
          <a:spcPct val="80000"/>
        </a:lnSpc>
        <a:spcBef>
          <a:spcPct val="0"/>
        </a:spcBef>
        <a:buNone/>
        <a:defRPr sz="4400" b="1" i="0" kern="1200">
          <a:solidFill>
            <a:schemeClr val="accent1"/>
          </a:solidFill>
          <a:latin typeface="+mj-lt"/>
          <a:ea typeface="+mj-ea"/>
          <a:cs typeface="Arial Narrow Bold"/>
        </a:defRPr>
      </a:lvl1pPr>
    </p:titleStyle>
    <p:bodyStyle>
      <a:lvl1pPr marL="0" indent="0" algn="r" defTabSz="457200" rtl="0" eaLnBrk="1" latinLnBrk="0" hangingPunct="1">
        <a:spcBef>
          <a:spcPct val="20000"/>
        </a:spcBef>
        <a:buFont typeface="Arial"/>
        <a:buNone/>
        <a:defRPr sz="2400" kern="1200">
          <a:solidFill>
            <a:schemeClr val="tx2"/>
          </a:solidFill>
          <a:latin typeface="+mn-lt"/>
          <a:ea typeface="+mn-ea"/>
          <a:cs typeface="+mn-cs"/>
        </a:defRPr>
      </a:lvl1pPr>
      <a:lvl2pPr marL="742950" indent="-285750" algn="l" defTabSz="457200" rtl="0" eaLnBrk="1" latinLnBrk="0" hangingPunct="1">
        <a:spcBef>
          <a:spcPct val="20000"/>
        </a:spcBef>
        <a:buFont typeface="Arial"/>
        <a:buChar char="•"/>
        <a:defRPr sz="3200" kern="1200">
          <a:solidFill>
            <a:schemeClr val="tx2"/>
          </a:solidFill>
          <a:latin typeface="+mn-lt"/>
          <a:ea typeface="+mn-ea"/>
          <a:cs typeface="+mn-cs"/>
        </a:defRPr>
      </a:lvl2pPr>
      <a:lvl3pPr marL="1143000" indent="-228600" algn="l" defTabSz="457200" rtl="0" eaLnBrk="1" latinLnBrk="0" hangingPunct="1">
        <a:spcBef>
          <a:spcPct val="20000"/>
        </a:spcBef>
        <a:buFont typeface="Arial"/>
        <a:buChar char="•"/>
        <a:defRPr sz="2800" kern="1200">
          <a:solidFill>
            <a:schemeClr val="tx2"/>
          </a:solidFill>
          <a:latin typeface="+mn-lt"/>
          <a:ea typeface="+mn-ea"/>
          <a:cs typeface="+mn-cs"/>
        </a:defRPr>
      </a:lvl3pPr>
      <a:lvl4pPr marL="1600200" indent="-228600" algn="l" defTabSz="457200" rtl="0" eaLnBrk="1" latinLnBrk="0" hangingPunct="1">
        <a:spcBef>
          <a:spcPct val="20000"/>
        </a:spcBef>
        <a:buFont typeface="Arial"/>
        <a:buChar char="•"/>
        <a:defRPr sz="2800" kern="1200">
          <a:solidFill>
            <a:schemeClr val="tx2"/>
          </a:solidFill>
          <a:latin typeface="+mn-lt"/>
          <a:ea typeface="+mn-ea"/>
          <a:cs typeface="+mn-cs"/>
        </a:defRPr>
      </a:lvl4pPr>
      <a:lvl5pPr marL="2057400" indent="-228600" algn="l" defTabSz="457200" rtl="0" eaLnBrk="1" latinLnBrk="0" hangingPunct="1">
        <a:spcBef>
          <a:spcPct val="20000"/>
        </a:spcBef>
        <a:buFont typeface="Arial"/>
        <a:buChar char="•"/>
        <a:defRPr sz="2800" kern="1200">
          <a:solidFill>
            <a:schemeClr val="tx2"/>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13.wmf"/><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4.wmf"/></Relationships>
</file>

<file path=ppt/slides/_rels/slide11.xml.rels><?xml version="1.0" encoding="UTF-8" standalone="yes"?>
<Relationships xmlns="http://schemas.openxmlformats.org/package/2006/relationships"><Relationship Id="rId3" Type="http://schemas.openxmlformats.org/officeDocument/2006/relationships/image" Target="../media/image15.wmf"/><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6.wmf"/></Relationships>
</file>

<file path=ppt/slides/_rels/slide12.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file:///M:\Kiersten_Curti\Fishery-independent.data\Combined.US.Can.Egg.Index\Through2022\Combined.SSB.mill.mt.Egg.Index.wmf"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8.wmf"/><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21.emf"/><Relationship Id="rId4" Type="http://schemas.openxmlformats.org/officeDocument/2006/relationships/image" Target="../media/image20.emf"/></Relationships>
</file>

<file path=ppt/slides/_rels/slide16.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24.emf"/><Relationship Id="rId4" Type="http://schemas.openxmlformats.org/officeDocument/2006/relationships/image" Target="../media/image23.emf"/></Relationships>
</file>

<file path=ppt/slides/_rels/slide17.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27.emf"/><Relationship Id="rId4" Type="http://schemas.openxmlformats.org/officeDocument/2006/relationships/image" Target="../media/image26.emf"/></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29.wmf"/></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9.jpeg"/></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36.png"/></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38.png"/></Relationships>
</file>

<file path=ppt/slides/_rels/slide2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40.emf"/></Relationships>
</file>

<file path=ppt/slides/_rels/slide2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43.wmf"/><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44.wmf"/><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48.png"/></Relationships>
</file>

<file path=ppt/slides/_rels/slide32.xml.rels><?xml version="1.0" encoding="UTF-8" standalone="yes"?>
<Relationships xmlns="http://schemas.openxmlformats.org/package/2006/relationships"><Relationship Id="rId3" Type="http://schemas.openxmlformats.org/officeDocument/2006/relationships/image" Target="../media/image49.wmf"/><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50.wmf"/><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51.wmf"/><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notesSlide" Target="../notesSlides/notesSlide40.xml"/><Relationship Id="rId1" Type="http://schemas.openxmlformats.org/officeDocument/2006/relationships/slideLayout" Target="../slideLayouts/slideLayout1.xml"/><Relationship Id="rId4" Type="http://schemas.openxmlformats.org/officeDocument/2006/relationships/image" Target="file:///C:\Users\Kiersten.Curti\Desktop\Work\Mackerel\2023.Management.Track\Run9\projections.rebuilding\catch.projections.fyr.2010.wmf" TargetMode="Externa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53.jp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notesSlide" Target="../notesSlides/notesSlide43.xml"/><Relationship Id="rId1" Type="http://schemas.openxmlformats.org/officeDocument/2006/relationships/slideLayout" Target="../slideLayouts/slideLayout1.xml"/><Relationship Id="rId5" Type="http://schemas.openxmlformats.org/officeDocument/2006/relationships/image" Target="../media/image51.wmf"/><Relationship Id="rId4" Type="http://schemas.openxmlformats.org/officeDocument/2006/relationships/image" Target="file:///C:\Users\Kiersten.Curti\Desktop\Work\Mackerel\2023.Management.Track\Run9\projections.rebuilding\catch.projections.fyr.2010.wmf" TargetMode="External"/></Relationships>
</file>

<file path=ppt/slides/_rels/slide46.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notesSlide" Target="../notesSlides/notesSlide44.xml"/><Relationship Id="rId1" Type="http://schemas.openxmlformats.org/officeDocument/2006/relationships/slideLayout" Target="../slideLayouts/slideLayout1.xml"/><Relationship Id="rId4" Type="http://schemas.openxmlformats.org/officeDocument/2006/relationships/image" Target="../media/image55.emf"/></Relationships>
</file>

<file path=ppt/slides/_rels/slide47.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notesSlide" Target="../notesSlides/notesSlide46.xml"/><Relationship Id="rId1" Type="http://schemas.openxmlformats.org/officeDocument/2006/relationships/slideLayout" Target="../slideLayouts/slideLayout1.xml"/><Relationship Id="rId4" Type="http://schemas.openxmlformats.org/officeDocument/2006/relationships/image" Target="../media/image58.emf"/></Relationships>
</file>

<file path=ppt/slides/_rels/slide49.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47.xml"/><Relationship Id="rId1" Type="http://schemas.openxmlformats.org/officeDocument/2006/relationships/slideLayout" Target="../slideLayouts/slideLayout1.xml"/><Relationship Id="rId4" Type="http://schemas.openxmlformats.org/officeDocument/2006/relationships/image" Target="../media/image60.jpeg"/></Relationships>
</file>

<file path=ppt/slides/_rels/slide5.xml.rels><?xml version="1.0" encoding="UTF-8" standalone="yes"?>
<Relationships xmlns="http://schemas.openxmlformats.org/package/2006/relationships"><Relationship Id="rId3" Type="http://schemas.openxmlformats.org/officeDocument/2006/relationships/image" Target="../media/image10.wmf"/><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62.wmf"/><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63.wmf"/><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52.xml"/><Relationship Id="rId1" Type="http://schemas.openxmlformats.org/officeDocument/2006/relationships/slideLayout" Target="../slideLayouts/slideLayout1.xml"/><Relationship Id="rId4" Type="http://schemas.openxmlformats.org/officeDocument/2006/relationships/image" Target="../media/image66.png"/></Relationships>
</file>

<file path=ppt/slides/_rels/slide55.xml.rels><?xml version="1.0" encoding="UTF-8" standalone="yes"?>
<Relationships xmlns="http://schemas.openxmlformats.org/package/2006/relationships"><Relationship Id="rId3" Type="http://schemas.openxmlformats.org/officeDocument/2006/relationships/image" Target="../media/image67.emf"/><Relationship Id="rId2" Type="http://schemas.openxmlformats.org/officeDocument/2006/relationships/notesSlide" Target="../notesSlides/notesSlide53.xml"/><Relationship Id="rId1" Type="http://schemas.openxmlformats.org/officeDocument/2006/relationships/slideLayout" Target="../slideLayouts/slideLayout1.xml"/><Relationship Id="rId4" Type="http://schemas.openxmlformats.org/officeDocument/2006/relationships/image" Target="../media/image68.emf"/></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1.wmf"/><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2.wmf"/><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a:xfrm>
            <a:off x="2104572" y="1468237"/>
            <a:ext cx="6780348" cy="3267048"/>
          </a:xfrm>
        </p:spPr>
        <p:txBody>
          <a:bodyPr/>
          <a:lstStyle/>
          <a:p>
            <a:pPr algn="ctr">
              <a:spcAft>
                <a:spcPts val="600"/>
              </a:spcAft>
            </a:pPr>
            <a:r>
              <a:rPr lang="en-US" sz="3600" dirty="0" smtClean="0"/>
              <a:t>2023 Atlantic mackerel management track assessment</a:t>
            </a:r>
            <a:r>
              <a:rPr lang="en-US" sz="1200" dirty="0" smtClean="0"/>
              <a:t/>
            </a:r>
            <a:br>
              <a:rPr lang="en-US" sz="1200" dirty="0" smtClean="0"/>
            </a:br>
            <a:r>
              <a:rPr lang="en-US" sz="1200" dirty="0" smtClean="0"/>
              <a:t/>
            </a:r>
            <a:br>
              <a:rPr lang="en-US" sz="1200" dirty="0" smtClean="0"/>
            </a:br>
            <a:r>
              <a:rPr lang="en-US" sz="1200" dirty="0"/>
              <a:t/>
            </a:r>
            <a:br>
              <a:rPr lang="en-US" sz="1200" dirty="0"/>
            </a:br>
            <a:r>
              <a:rPr lang="en-US" sz="2800" b="0" dirty="0" smtClean="0">
                <a:solidFill>
                  <a:srgbClr val="002060"/>
                </a:solidFill>
              </a:rPr>
              <a:t/>
            </a:r>
            <a:br>
              <a:rPr lang="en-US" sz="2800" b="0" dirty="0" smtClean="0">
                <a:solidFill>
                  <a:srgbClr val="002060"/>
                </a:solidFill>
              </a:rPr>
            </a:br>
            <a:r>
              <a:rPr lang="en-US" sz="2800" b="0" dirty="0" smtClean="0">
                <a:solidFill>
                  <a:srgbClr val="002060"/>
                </a:solidFill>
              </a:rPr>
              <a:t/>
            </a:r>
            <a:br>
              <a:rPr lang="en-US" sz="2800" b="0" dirty="0" smtClean="0">
                <a:solidFill>
                  <a:srgbClr val="002060"/>
                </a:solidFill>
              </a:rPr>
            </a:br>
            <a:r>
              <a:rPr lang="en-US" sz="2800" b="0" dirty="0" smtClean="0">
                <a:solidFill>
                  <a:srgbClr val="002060"/>
                </a:solidFill>
              </a:rPr>
              <a:t>Kiersten </a:t>
            </a:r>
            <a:r>
              <a:rPr lang="en-US" sz="2800" b="0" dirty="0" err="1" smtClean="0">
                <a:solidFill>
                  <a:srgbClr val="002060"/>
                </a:solidFill>
              </a:rPr>
              <a:t>Curti</a:t>
            </a:r>
            <a:r>
              <a:rPr lang="en-US" sz="2800" b="0" dirty="0">
                <a:solidFill>
                  <a:srgbClr val="002060"/>
                </a:solidFill>
              </a:rPr>
              <a:t/>
            </a:r>
            <a:br>
              <a:rPr lang="en-US" sz="2800" b="0" dirty="0">
                <a:solidFill>
                  <a:srgbClr val="002060"/>
                </a:solidFill>
              </a:rPr>
            </a:br>
            <a:r>
              <a:rPr lang="en-US" sz="2800" b="0" dirty="0" smtClean="0">
                <a:solidFill>
                  <a:srgbClr val="002060"/>
                </a:solidFill>
              </a:rPr>
              <a:t> NEFSC, Stock assessment lead</a:t>
            </a:r>
            <a:br>
              <a:rPr lang="en-US" sz="2800" b="0" dirty="0" smtClean="0">
                <a:solidFill>
                  <a:srgbClr val="002060"/>
                </a:solidFill>
              </a:rPr>
            </a:br>
            <a:r>
              <a:rPr lang="en-US" sz="2800" b="0" dirty="0" smtClean="0">
                <a:solidFill>
                  <a:srgbClr val="002060"/>
                </a:solidFill>
              </a:rPr>
              <a:t>Sept 2023</a:t>
            </a:r>
            <a:br>
              <a:rPr lang="en-US" sz="2800" b="0" dirty="0" smtClean="0">
                <a:solidFill>
                  <a:srgbClr val="002060"/>
                </a:solidFill>
              </a:rPr>
            </a:br>
            <a:r>
              <a:rPr lang="en-US" sz="3600" dirty="0" smtClean="0">
                <a:solidFill>
                  <a:srgbClr val="00467F"/>
                </a:solidFill>
              </a:rPr>
              <a:t> </a:t>
            </a:r>
            <a:endParaRPr lang="en-US" sz="3600" dirty="0">
              <a:solidFill>
                <a:srgbClr val="00467F"/>
              </a:solidFill>
            </a:endParaRPr>
          </a:p>
        </p:txBody>
      </p:sp>
      <p:sp>
        <p:nvSpPr>
          <p:cNvPr id="12" name="Text Placeholder 11"/>
          <p:cNvSpPr>
            <a:spLocks noGrp="1"/>
          </p:cNvSpPr>
          <p:nvPr>
            <p:ph type="body" sz="quarter" idx="11"/>
          </p:nvPr>
        </p:nvSpPr>
        <p:spPr>
          <a:xfrm>
            <a:off x="261257" y="3118590"/>
            <a:ext cx="1665513" cy="752475"/>
          </a:xfrm>
        </p:spPr>
        <p:txBody>
          <a:bodyPr>
            <a:normAutofit/>
          </a:bodyPr>
          <a:lstStyle/>
          <a:p>
            <a:pPr algn="ctr"/>
            <a:r>
              <a:rPr lang="en-US" sz="1700" dirty="0" smtClean="0">
                <a:solidFill>
                  <a:srgbClr val="00467F"/>
                </a:solidFill>
              </a:rPr>
              <a:t>Northeast Fisheries Science Center</a:t>
            </a:r>
          </a:p>
          <a:p>
            <a:pPr algn="ctr"/>
            <a:endParaRPr lang="en-US" dirty="0"/>
          </a:p>
        </p:txBody>
      </p:sp>
      <p:pic>
        <p:nvPicPr>
          <p:cNvPr id="8" name="Picture 7" descr="mackerel"/>
          <p:cNvPicPr>
            <a:picLocks noChangeAspect="1" noChangeArrowheads="1"/>
          </p:cNvPicPr>
          <p:nvPr/>
        </p:nvPicPr>
        <p:blipFill>
          <a:blip r:embed="rId3" cstate="print">
            <a:extLst>
              <a:ext uri="{28A0092B-C50C-407E-A947-70E740481C1C}">
                <a14:useLocalDpi xmlns:a14="http://schemas.microsoft.com/office/drawing/2010/main" val="0"/>
              </a:ext>
            </a:extLst>
          </a:blip>
          <a:srcRect l="1807" t="28662" r="3854" b="27092"/>
          <a:stretch>
            <a:fillRect/>
          </a:stretch>
        </p:blipFill>
        <p:spPr bwMode="auto">
          <a:xfrm>
            <a:off x="2608361" y="5069847"/>
            <a:ext cx="5084789" cy="1463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103314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0F0F0"/>
        </a:solidFill>
        <a:effectLst/>
      </p:bgPr>
    </p:bg>
    <p:spTree>
      <p:nvGrpSpPr>
        <p:cNvPr id="1" name=""/>
        <p:cNvGrpSpPr/>
        <p:nvPr/>
      </p:nvGrpSpPr>
      <p:grpSpPr>
        <a:xfrm>
          <a:off x="0" y="0"/>
          <a:ext cx="0" cy="0"/>
          <a:chOff x="0" y="0"/>
          <a:chExt cx="0" cy="0"/>
        </a:xfrm>
      </p:grpSpPr>
      <p:sp>
        <p:nvSpPr>
          <p:cNvPr id="6" name="Title 3"/>
          <p:cNvSpPr txBox="1">
            <a:spLocks/>
          </p:cNvSpPr>
          <p:nvPr/>
        </p:nvSpPr>
        <p:spPr>
          <a:xfrm>
            <a:off x="54544" y="206723"/>
            <a:ext cx="7044088" cy="1079817"/>
          </a:xfrm>
          <a:prstGeom prst="rect">
            <a:avLst/>
          </a:prstGeom>
        </p:spPr>
        <p:txBody>
          <a:bodyPr vert="horz" lIns="91440" tIns="45720" rIns="91440" bIns="45720" rtlCol="0" anchor="t" anchorCtr="0">
            <a:normAutofit/>
          </a:bodyPr>
          <a:lstStyle>
            <a:lvl1pPr algn="l" defTabSz="457200" rtl="0" eaLnBrk="1" latinLnBrk="0" hangingPunct="1">
              <a:spcBef>
                <a:spcPct val="0"/>
              </a:spcBef>
              <a:buNone/>
              <a:defRPr sz="3600" b="1" i="0" kern="1200">
                <a:solidFill>
                  <a:schemeClr val="accent1"/>
                </a:solidFill>
                <a:latin typeface="+mj-lt"/>
                <a:ea typeface="+mj-ea"/>
                <a:cs typeface="Arial Narrow Bold"/>
              </a:defRPr>
            </a:lvl1pPr>
          </a:lstStyle>
          <a:p>
            <a:r>
              <a:rPr lang="en-US" sz="3200" dirty="0" smtClean="0">
                <a:latin typeface="+mn-lt"/>
              </a:rPr>
              <a:t>NEFSC spring survey: </a:t>
            </a:r>
            <a:r>
              <a:rPr lang="en-US" sz="3200" i="1" dirty="0" smtClean="0">
                <a:latin typeface="+mn-lt"/>
              </a:rPr>
              <a:t>Albatross years</a:t>
            </a:r>
            <a:endParaRPr lang="en-US" sz="3200" dirty="0">
              <a:latin typeface="+mn-lt"/>
            </a:endParaRPr>
          </a:p>
        </p:txBody>
      </p:sp>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r="33958" b="34580"/>
          <a:stretch/>
        </p:blipFill>
        <p:spPr>
          <a:xfrm>
            <a:off x="-1" y="627758"/>
            <a:ext cx="5178655" cy="3532685"/>
          </a:xfrm>
          <a:prstGeom prst="rect">
            <a:avLst/>
          </a:prstGeom>
        </p:spPr>
      </p:pic>
      <p:pic>
        <p:nvPicPr>
          <p:cNvPr id="2" name="Picture 1"/>
          <p:cNvPicPr>
            <a:picLocks noChangeAspect="1"/>
          </p:cNvPicPr>
          <p:nvPr/>
        </p:nvPicPr>
        <p:blipFill rotWithShape="1">
          <a:blip r:embed="rId4">
            <a:extLst>
              <a:ext uri="{28A0092B-C50C-407E-A947-70E740481C1C}">
                <a14:useLocalDpi xmlns:a14="http://schemas.microsoft.com/office/drawing/2010/main" val="0"/>
              </a:ext>
            </a:extLst>
          </a:blip>
          <a:srcRect r="35846" b="35257"/>
          <a:stretch/>
        </p:blipFill>
        <p:spPr>
          <a:xfrm>
            <a:off x="4566743" y="3091879"/>
            <a:ext cx="4577257" cy="3747485"/>
          </a:xfrm>
          <a:prstGeom prst="rect">
            <a:avLst/>
          </a:prstGeom>
        </p:spPr>
      </p:pic>
    </p:spTree>
    <p:extLst>
      <p:ext uri="{BB962C8B-B14F-4D97-AF65-F5344CB8AC3E}">
        <p14:creationId xmlns:p14="http://schemas.microsoft.com/office/powerpoint/2010/main" val="126958799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0F0F0"/>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r="35004" b="38485"/>
          <a:stretch/>
        </p:blipFill>
        <p:spPr>
          <a:xfrm>
            <a:off x="4410588" y="2943814"/>
            <a:ext cx="4775760" cy="3666928"/>
          </a:xfrm>
          <a:prstGeom prst="rect">
            <a:avLst/>
          </a:prstGeom>
        </p:spPr>
      </p:pic>
      <p:pic>
        <p:nvPicPr>
          <p:cNvPr id="2" name="Picture 1"/>
          <p:cNvPicPr>
            <a:picLocks noChangeAspect="1"/>
          </p:cNvPicPr>
          <p:nvPr/>
        </p:nvPicPr>
        <p:blipFill rotWithShape="1">
          <a:blip r:embed="rId4">
            <a:extLst>
              <a:ext uri="{28A0092B-C50C-407E-A947-70E740481C1C}">
                <a14:useLocalDpi xmlns:a14="http://schemas.microsoft.com/office/drawing/2010/main" val="0"/>
              </a:ext>
            </a:extLst>
          </a:blip>
          <a:srcRect r="37614" b="31276"/>
          <a:stretch/>
        </p:blipFill>
        <p:spPr>
          <a:xfrm>
            <a:off x="-83130" y="636382"/>
            <a:ext cx="4946937" cy="3752799"/>
          </a:xfrm>
          <a:prstGeom prst="rect">
            <a:avLst/>
          </a:prstGeom>
        </p:spPr>
      </p:pic>
      <p:sp>
        <p:nvSpPr>
          <p:cNvPr id="6" name="Title 3"/>
          <p:cNvSpPr txBox="1">
            <a:spLocks/>
          </p:cNvSpPr>
          <p:nvPr/>
        </p:nvSpPr>
        <p:spPr>
          <a:xfrm>
            <a:off x="54544" y="206723"/>
            <a:ext cx="7044088" cy="1079817"/>
          </a:xfrm>
          <a:prstGeom prst="rect">
            <a:avLst/>
          </a:prstGeom>
        </p:spPr>
        <p:txBody>
          <a:bodyPr vert="horz" lIns="91440" tIns="45720" rIns="91440" bIns="45720" rtlCol="0" anchor="t" anchorCtr="0">
            <a:normAutofit/>
          </a:bodyPr>
          <a:lstStyle>
            <a:lvl1pPr algn="l" defTabSz="457200" rtl="0" eaLnBrk="1" latinLnBrk="0" hangingPunct="1">
              <a:spcBef>
                <a:spcPct val="0"/>
              </a:spcBef>
              <a:buNone/>
              <a:defRPr sz="3600" b="1" i="0" kern="1200">
                <a:solidFill>
                  <a:schemeClr val="accent1"/>
                </a:solidFill>
                <a:latin typeface="+mj-lt"/>
                <a:ea typeface="+mj-ea"/>
                <a:cs typeface="Arial Narrow Bold"/>
              </a:defRPr>
            </a:lvl1pPr>
          </a:lstStyle>
          <a:p>
            <a:r>
              <a:rPr lang="en-US" sz="3200" dirty="0" smtClean="0">
                <a:latin typeface="+mn-lt"/>
              </a:rPr>
              <a:t>NEFSC spring survey: </a:t>
            </a:r>
            <a:r>
              <a:rPr lang="en-US" sz="3200" i="1" dirty="0" smtClean="0">
                <a:latin typeface="+mn-lt"/>
              </a:rPr>
              <a:t>Bigelow years</a:t>
            </a:r>
            <a:endParaRPr lang="en-US" sz="3200" dirty="0">
              <a:latin typeface="+mn-lt"/>
            </a:endParaRPr>
          </a:p>
        </p:txBody>
      </p:sp>
    </p:spTree>
    <p:extLst>
      <p:ext uri="{BB962C8B-B14F-4D97-AF65-F5344CB8AC3E}">
        <p14:creationId xmlns:p14="http://schemas.microsoft.com/office/powerpoint/2010/main" val="308341124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0F0F0"/>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r:link="rId4">
            <a:extLst>
              <a:ext uri="{28A0092B-C50C-407E-A947-70E740481C1C}">
                <a14:useLocalDpi xmlns:a14="http://schemas.microsoft.com/office/drawing/2010/main" val="0"/>
              </a:ext>
            </a:extLst>
          </a:blip>
          <a:srcRect r="34297" b="33363"/>
          <a:stretch/>
        </p:blipFill>
        <p:spPr>
          <a:xfrm>
            <a:off x="672909" y="776286"/>
            <a:ext cx="7519518" cy="6077493"/>
          </a:xfrm>
          <a:prstGeom prst="rect">
            <a:avLst/>
          </a:prstGeom>
        </p:spPr>
      </p:pic>
      <p:sp>
        <p:nvSpPr>
          <p:cNvPr id="6" name="Title 3"/>
          <p:cNvSpPr txBox="1">
            <a:spLocks/>
          </p:cNvSpPr>
          <p:nvPr/>
        </p:nvSpPr>
        <p:spPr>
          <a:xfrm>
            <a:off x="54544" y="206723"/>
            <a:ext cx="9089456" cy="1079817"/>
          </a:xfrm>
          <a:prstGeom prst="rect">
            <a:avLst/>
          </a:prstGeom>
        </p:spPr>
        <p:txBody>
          <a:bodyPr vert="horz" lIns="91440" tIns="45720" rIns="91440" bIns="45720" rtlCol="0" anchor="t" anchorCtr="0">
            <a:normAutofit/>
          </a:bodyPr>
          <a:lstStyle>
            <a:lvl1pPr algn="l" defTabSz="457200" rtl="0" eaLnBrk="1" latinLnBrk="0" hangingPunct="1">
              <a:spcBef>
                <a:spcPct val="0"/>
              </a:spcBef>
              <a:buNone/>
              <a:defRPr sz="3600" b="1" i="0" kern="1200">
                <a:solidFill>
                  <a:schemeClr val="accent1"/>
                </a:solidFill>
                <a:latin typeface="+mj-lt"/>
                <a:ea typeface="+mj-ea"/>
                <a:cs typeface="Arial Narrow Bold"/>
              </a:defRPr>
            </a:lvl1pPr>
          </a:lstStyle>
          <a:p>
            <a:r>
              <a:rPr lang="en-US" sz="3200" dirty="0" smtClean="0">
                <a:latin typeface="+mn-lt"/>
              </a:rPr>
              <a:t>Combined range-wide SSB index </a:t>
            </a:r>
            <a:r>
              <a:rPr lang="en-US" sz="2400" dirty="0" smtClean="0">
                <a:latin typeface="+mn-lt"/>
              </a:rPr>
              <a:t>(egg and ecosystem surveys)</a:t>
            </a:r>
            <a:endParaRPr lang="en-US" sz="2400" dirty="0">
              <a:latin typeface="+mn-lt"/>
            </a:endParaRPr>
          </a:p>
        </p:txBody>
      </p:sp>
    </p:spTree>
    <p:extLst>
      <p:ext uri="{BB962C8B-B14F-4D97-AF65-F5344CB8AC3E}">
        <p14:creationId xmlns:p14="http://schemas.microsoft.com/office/powerpoint/2010/main" val="311568022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0F0F0"/>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r="35331" b="33717"/>
          <a:stretch/>
        </p:blipFill>
        <p:spPr>
          <a:xfrm>
            <a:off x="550988" y="740281"/>
            <a:ext cx="7440613" cy="6077447"/>
          </a:xfrm>
          <a:prstGeom prst="rect">
            <a:avLst/>
          </a:prstGeom>
        </p:spPr>
      </p:pic>
      <p:sp>
        <p:nvSpPr>
          <p:cNvPr id="6" name="Title 3"/>
          <p:cNvSpPr txBox="1">
            <a:spLocks/>
          </p:cNvSpPr>
          <p:nvPr/>
        </p:nvSpPr>
        <p:spPr>
          <a:xfrm>
            <a:off x="54544" y="206723"/>
            <a:ext cx="8780174" cy="1079817"/>
          </a:xfrm>
          <a:prstGeom prst="rect">
            <a:avLst/>
          </a:prstGeom>
        </p:spPr>
        <p:txBody>
          <a:bodyPr vert="horz" lIns="91440" tIns="45720" rIns="91440" bIns="45720" rtlCol="0" anchor="t" anchorCtr="0">
            <a:normAutofit/>
          </a:bodyPr>
          <a:lstStyle>
            <a:lvl1pPr algn="l" defTabSz="457200" rtl="0" eaLnBrk="1" latinLnBrk="0" hangingPunct="1">
              <a:spcBef>
                <a:spcPct val="0"/>
              </a:spcBef>
              <a:buNone/>
              <a:defRPr sz="3600" b="1" i="0" kern="1200">
                <a:solidFill>
                  <a:schemeClr val="accent1"/>
                </a:solidFill>
                <a:latin typeface="+mj-lt"/>
                <a:ea typeface="+mj-ea"/>
                <a:cs typeface="Arial Narrow Bold"/>
              </a:defRPr>
            </a:lvl1pPr>
          </a:lstStyle>
          <a:p>
            <a:r>
              <a:rPr lang="en-US" sz="3200" dirty="0" smtClean="0">
                <a:latin typeface="+mn-lt"/>
              </a:rPr>
              <a:t>Contribution of the southern spawning contingent</a:t>
            </a:r>
            <a:endParaRPr lang="en-US" sz="3200" dirty="0">
              <a:latin typeface="+mn-lt"/>
            </a:endParaRPr>
          </a:p>
        </p:txBody>
      </p:sp>
    </p:spTree>
    <p:extLst>
      <p:ext uri="{BB962C8B-B14F-4D97-AF65-F5344CB8AC3E}">
        <p14:creationId xmlns:p14="http://schemas.microsoft.com/office/powerpoint/2010/main" val="350844135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0F0F0"/>
        </a:solidFill>
        <a:effectLst/>
      </p:bgPr>
    </p:bg>
    <p:spTree>
      <p:nvGrpSpPr>
        <p:cNvPr id="1" name=""/>
        <p:cNvGrpSpPr/>
        <p:nvPr/>
      </p:nvGrpSpPr>
      <p:grpSpPr>
        <a:xfrm>
          <a:off x="0" y="0"/>
          <a:ext cx="0" cy="0"/>
          <a:chOff x="0" y="0"/>
          <a:chExt cx="0" cy="0"/>
        </a:xfrm>
      </p:grpSpPr>
      <p:sp>
        <p:nvSpPr>
          <p:cNvPr id="5" name="Title 3"/>
          <p:cNvSpPr txBox="1">
            <a:spLocks/>
          </p:cNvSpPr>
          <p:nvPr/>
        </p:nvSpPr>
        <p:spPr>
          <a:xfrm>
            <a:off x="78372" y="367141"/>
            <a:ext cx="9077234" cy="5215053"/>
          </a:xfrm>
          <a:prstGeom prst="rect">
            <a:avLst/>
          </a:prstGeom>
        </p:spPr>
        <p:txBody>
          <a:bodyPr vert="horz" lIns="91440" tIns="45720" rIns="91440" bIns="45720" rtlCol="0" anchor="t" anchorCtr="0">
            <a:normAutofit/>
          </a:bodyPr>
          <a:lstStyle>
            <a:lvl1pPr algn="l" defTabSz="457200" rtl="0" eaLnBrk="1" latinLnBrk="0" hangingPunct="1">
              <a:spcBef>
                <a:spcPct val="0"/>
              </a:spcBef>
              <a:buNone/>
              <a:defRPr sz="3600" b="1" i="0" kern="1200">
                <a:solidFill>
                  <a:schemeClr val="accent1"/>
                </a:solidFill>
                <a:latin typeface="+mj-lt"/>
                <a:ea typeface="+mj-ea"/>
                <a:cs typeface="Arial Narrow Bold"/>
              </a:defRPr>
            </a:lvl1pPr>
          </a:lstStyle>
          <a:p>
            <a:r>
              <a:rPr lang="en-US" sz="3200" dirty="0" smtClean="0">
                <a:latin typeface="+mn-lt"/>
              </a:rPr>
              <a:t>Term of Reference </a:t>
            </a:r>
            <a:r>
              <a:rPr lang="en-US" sz="3200" dirty="0">
                <a:latin typeface="+mn-lt"/>
              </a:rPr>
              <a:t>3</a:t>
            </a:r>
            <a:r>
              <a:rPr lang="en-US" sz="3200" dirty="0" smtClean="0">
                <a:latin typeface="+mn-lt"/>
              </a:rPr>
              <a:t>:</a:t>
            </a:r>
            <a:r>
              <a:rPr lang="en-US" sz="2400" dirty="0" smtClean="0">
                <a:solidFill>
                  <a:srgbClr val="1E5C90"/>
                </a:solidFill>
                <a:latin typeface="+mn-lt"/>
              </a:rPr>
              <a:t> </a:t>
            </a:r>
          </a:p>
          <a:p>
            <a:r>
              <a:rPr lang="en-US" sz="2800" b="0" dirty="0" smtClean="0">
                <a:solidFill>
                  <a:srgbClr val="002060"/>
                </a:solidFill>
              </a:rPr>
              <a:t>Estimate annual fishing mortality, recruitment and stock biomass for the time series using the approved assessment method and estimate their uncertainty.  Include retrospective analyses if possible (both historical and within-model) to allow a comparison with previous assessment results and projections, and to examine model fit. </a:t>
            </a:r>
          </a:p>
          <a:p>
            <a:endParaRPr lang="en-US" sz="2800" b="0" dirty="0">
              <a:solidFill>
                <a:srgbClr val="002060"/>
              </a:solidFill>
            </a:endParaRPr>
          </a:p>
          <a:p>
            <a:r>
              <a:rPr lang="en-US" sz="2800" b="0" dirty="0" smtClean="0">
                <a:solidFill>
                  <a:srgbClr val="002060"/>
                </a:solidFill>
              </a:rPr>
              <a:t>Include bridge runs from the previously accepted model to the updated model proposed for this peer review.</a:t>
            </a:r>
          </a:p>
          <a:p>
            <a:endParaRPr lang="en-US" sz="3200" dirty="0">
              <a:latin typeface="+mn-lt"/>
            </a:endParaRPr>
          </a:p>
        </p:txBody>
      </p:sp>
      <p:sp>
        <p:nvSpPr>
          <p:cNvPr id="6" name="Content Placeholder 4"/>
          <p:cNvSpPr txBox="1">
            <a:spLocks/>
          </p:cNvSpPr>
          <p:nvPr/>
        </p:nvSpPr>
        <p:spPr>
          <a:xfrm>
            <a:off x="213360" y="1143000"/>
            <a:ext cx="8930640" cy="4359442"/>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2"/>
                </a:solidFill>
                <a:latin typeface="+mn-lt"/>
                <a:ea typeface="+mn-ea"/>
                <a:cs typeface="+mn-cs"/>
              </a:defRPr>
            </a:lvl1pPr>
            <a:lvl2pPr marL="742950" indent="-285750" algn="l" defTabSz="457200" rtl="0" eaLnBrk="1" latinLnBrk="0" hangingPunct="1">
              <a:spcBef>
                <a:spcPct val="20000"/>
              </a:spcBef>
              <a:buFont typeface="Arial"/>
              <a:buChar char="•"/>
              <a:defRPr sz="3200" kern="1200">
                <a:solidFill>
                  <a:schemeClr val="tx2"/>
                </a:solidFill>
                <a:latin typeface="+mn-lt"/>
                <a:ea typeface="+mn-ea"/>
                <a:cs typeface="+mn-cs"/>
              </a:defRPr>
            </a:lvl2pPr>
            <a:lvl3pPr marL="1143000" indent="-228600" algn="l" defTabSz="457200" rtl="0" eaLnBrk="1" latinLnBrk="0" hangingPunct="1">
              <a:spcBef>
                <a:spcPct val="20000"/>
              </a:spcBef>
              <a:buFont typeface="Arial"/>
              <a:buChar char="•"/>
              <a:defRPr sz="2800" kern="1200">
                <a:solidFill>
                  <a:schemeClr val="tx2"/>
                </a:solidFill>
                <a:latin typeface="+mn-lt"/>
                <a:ea typeface="+mn-ea"/>
                <a:cs typeface="+mn-cs"/>
              </a:defRPr>
            </a:lvl3pPr>
            <a:lvl4pPr marL="1600200" indent="-228600" algn="l" defTabSz="457200" rtl="0" eaLnBrk="1" latinLnBrk="0" hangingPunct="1">
              <a:spcBef>
                <a:spcPct val="20000"/>
              </a:spcBef>
              <a:buFont typeface="Arial"/>
              <a:buChar char="•"/>
              <a:defRPr sz="2800" kern="1200">
                <a:solidFill>
                  <a:schemeClr val="tx2"/>
                </a:solidFill>
                <a:latin typeface="+mn-lt"/>
                <a:ea typeface="+mn-ea"/>
                <a:cs typeface="+mn-cs"/>
              </a:defRPr>
            </a:lvl4pPr>
            <a:lvl5pPr marL="2057400" indent="-228600" algn="l" defTabSz="457200" rtl="0" eaLnBrk="1" latinLnBrk="0" hangingPunct="1">
              <a:spcBef>
                <a:spcPct val="20000"/>
              </a:spcBef>
              <a:buFont typeface="Arial"/>
              <a:buChar char="•"/>
              <a:defRPr sz="2800" kern="1200">
                <a:solidFill>
                  <a:schemeClr val="tx2"/>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1100"/>
              </a:spcBef>
              <a:buNone/>
            </a:pPr>
            <a:endParaRPr lang="en-US" sz="2800" dirty="0">
              <a:solidFill>
                <a:srgbClr val="002060"/>
              </a:solidFill>
            </a:endParaRPr>
          </a:p>
        </p:txBody>
      </p:sp>
    </p:spTree>
    <p:extLst>
      <p:ext uri="{BB962C8B-B14F-4D97-AF65-F5344CB8AC3E}">
        <p14:creationId xmlns:p14="http://schemas.microsoft.com/office/powerpoint/2010/main" val="273587699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0F0F0"/>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srcRect r="33294" b="33325"/>
          <a:stretch/>
        </p:blipFill>
        <p:spPr>
          <a:xfrm>
            <a:off x="2865838" y="129496"/>
            <a:ext cx="6266349" cy="3985304"/>
          </a:xfrm>
          <a:prstGeom prst="rect">
            <a:avLst/>
          </a:prstGeom>
        </p:spPr>
      </p:pic>
      <p:sp>
        <p:nvSpPr>
          <p:cNvPr id="6" name="Title 3"/>
          <p:cNvSpPr txBox="1">
            <a:spLocks/>
          </p:cNvSpPr>
          <p:nvPr/>
        </p:nvSpPr>
        <p:spPr>
          <a:xfrm>
            <a:off x="0" y="254849"/>
            <a:ext cx="3634167" cy="4093867"/>
          </a:xfrm>
          <a:prstGeom prst="rect">
            <a:avLst/>
          </a:prstGeom>
        </p:spPr>
        <p:txBody>
          <a:bodyPr vert="horz" lIns="91440" tIns="45720" rIns="91440" bIns="45720" rtlCol="0" anchor="t" anchorCtr="0">
            <a:normAutofit/>
          </a:bodyPr>
          <a:lstStyle>
            <a:lvl1pPr algn="l" defTabSz="457200" rtl="0" eaLnBrk="1" latinLnBrk="0" hangingPunct="1">
              <a:spcBef>
                <a:spcPct val="0"/>
              </a:spcBef>
              <a:buNone/>
              <a:defRPr sz="3600" b="1" i="0" kern="1200">
                <a:solidFill>
                  <a:schemeClr val="accent1"/>
                </a:solidFill>
                <a:latin typeface="+mj-lt"/>
                <a:ea typeface="+mj-ea"/>
                <a:cs typeface="Arial Narrow Bold"/>
              </a:defRPr>
            </a:lvl1pPr>
          </a:lstStyle>
          <a:p>
            <a:r>
              <a:rPr lang="en-US" sz="3200" dirty="0" smtClean="0">
                <a:latin typeface="+mn-lt"/>
              </a:rPr>
              <a:t>Bridge runs:</a:t>
            </a:r>
          </a:p>
          <a:p>
            <a:endParaRPr lang="en-US" sz="3000" b="0" dirty="0">
              <a:solidFill>
                <a:srgbClr val="002060"/>
              </a:solidFill>
              <a:latin typeface="+mn-lt"/>
            </a:endParaRPr>
          </a:p>
          <a:p>
            <a:r>
              <a:rPr lang="en-US" sz="3000" b="0" dirty="0" smtClean="0">
                <a:solidFill>
                  <a:srgbClr val="002060"/>
                </a:solidFill>
                <a:latin typeface="+mn-lt"/>
              </a:rPr>
              <a:t>2) </a:t>
            </a:r>
            <a:r>
              <a:rPr lang="en-US" sz="2800" b="0" dirty="0" smtClean="0">
                <a:solidFill>
                  <a:srgbClr val="002060"/>
                </a:solidFill>
                <a:latin typeface="+mn-lt"/>
              </a:rPr>
              <a:t>2020-2022</a:t>
            </a:r>
          </a:p>
          <a:p>
            <a:r>
              <a:rPr lang="en-US" sz="2800" b="0" dirty="0" smtClean="0">
                <a:solidFill>
                  <a:srgbClr val="002060"/>
                </a:solidFill>
                <a:latin typeface="+mn-lt"/>
              </a:rPr>
              <a:t>3) Maturity </a:t>
            </a:r>
          </a:p>
          <a:p>
            <a:r>
              <a:rPr lang="en-US" sz="2800" b="0" dirty="0" smtClean="0">
                <a:solidFill>
                  <a:srgbClr val="002060"/>
                </a:solidFill>
                <a:latin typeface="+mn-lt"/>
              </a:rPr>
              <a:t>4) WAA</a:t>
            </a:r>
            <a:endParaRPr lang="en-US" sz="2800" b="0" dirty="0">
              <a:solidFill>
                <a:srgbClr val="002060"/>
              </a:solidFill>
              <a:latin typeface="+mn-lt"/>
            </a:endParaRPr>
          </a:p>
        </p:txBody>
      </p:sp>
      <p:pic>
        <p:nvPicPr>
          <p:cNvPr id="4" name="Picture 3"/>
          <p:cNvPicPr>
            <a:picLocks noChangeAspect="1"/>
          </p:cNvPicPr>
          <p:nvPr/>
        </p:nvPicPr>
        <p:blipFill rotWithShape="1">
          <a:blip r:embed="rId4"/>
          <a:srcRect r="34172" b="33911"/>
          <a:stretch/>
        </p:blipFill>
        <p:spPr>
          <a:xfrm>
            <a:off x="4412358" y="4135502"/>
            <a:ext cx="4719829" cy="2722498"/>
          </a:xfrm>
          <a:prstGeom prst="rect">
            <a:avLst/>
          </a:prstGeom>
        </p:spPr>
      </p:pic>
      <p:pic>
        <p:nvPicPr>
          <p:cNvPr id="8" name="Picture 7"/>
          <p:cNvPicPr>
            <a:picLocks noChangeAspect="1"/>
          </p:cNvPicPr>
          <p:nvPr/>
        </p:nvPicPr>
        <p:blipFill rotWithShape="1">
          <a:blip r:embed="rId5"/>
          <a:srcRect r="33792" b="34024"/>
          <a:stretch/>
        </p:blipFill>
        <p:spPr>
          <a:xfrm>
            <a:off x="0" y="4135502"/>
            <a:ext cx="4412358" cy="2743200"/>
          </a:xfrm>
          <a:prstGeom prst="rect">
            <a:avLst/>
          </a:prstGeom>
        </p:spPr>
      </p:pic>
    </p:spTree>
    <p:extLst>
      <p:ext uri="{BB962C8B-B14F-4D97-AF65-F5344CB8AC3E}">
        <p14:creationId xmlns:p14="http://schemas.microsoft.com/office/powerpoint/2010/main" val="322475212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0F0F0"/>
        </a:solidFill>
        <a:effectLst/>
      </p:bgPr>
    </p:bg>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srcRect r="33431" b="33063"/>
          <a:stretch/>
        </p:blipFill>
        <p:spPr>
          <a:xfrm>
            <a:off x="4301207" y="4103698"/>
            <a:ext cx="4808784" cy="2778155"/>
          </a:xfrm>
          <a:prstGeom prst="rect">
            <a:avLst/>
          </a:prstGeom>
        </p:spPr>
      </p:pic>
      <p:pic>
        <p:nvPicPr>
          <p:cNvPr id="9" name="Picture 8"/>
          <p:cNvPicPr>
            <a:picLocks noChangeAspect="1"/>
          </p:cNvPicPr>
          <p:nvPr/>
        </p:nvPicPr>
        <p:blipFill rotWithShape="1">
          <a:blip r:embed="rId4"/>
          <a:srcRect r="33511" b="33236"/>
          <a:stretch/>
        </p:blipFill>
        <p:spPr>
          <a:xfrm>
            <a:off x="0" y="4079845"/>
            <a:ext cx="4334675" cy="2794264"/>
          </a:xfrm>
          <a:prstGeom prst="rect">
            <a:avLst/>
          </a:prstGeom>
        </p:spPr>
      </p:pic>
      <p:pic>
        <p:nvPicPr>
          <p:cNvPr id="5" name="Picture 4"/>
          <p:cNvPicPr>
            <a:picLocks noChangeAspect="1"/>
          </p:cNvPicPr>
          <p:nvPr/>
        </p:nvPicPr>
        <p:blipFill rotWithShape="1">
          <a:blip r:embed="rId5"/>
          <a:srcRect r="33669" b="33585"/>
          <a:stretch/>
        </p:blipFill>
        <p:spPr>
          <a:xfrm>
            <a:off x="2865838" y="108794"/>
            <a:ext cx="6253710" cy="3984133"/>
          </a:xfrm>
          <a:prstGeom prst="rect">
            <a:avLst/>
          </a:prstGeom>
        </p:spPr>
      </p:pic>
      <p:sp>
        <p:nvSpPr>
          <p:cNvPr id="6" name="Title 3"/>
          <p:cNvSpPr txBox="1">
            <a:spLocks/>
          </p:cNvSpPr>
          <p:nvPr/>
        </p:nvSpPr>
        <p:spPr>
          <a:xfrm>
            <a:off x="0" y="254849"/>
            <a:ext cx="3634167" cy="4093867"/>
          </a:xfrm>
          <a:prstGeom prst="rect">
            <a:avLst/>
          </a:prstGeom>
        </p:spPr>
        <p:txBody>
          <a:bodyPr vert="horz" lIns="91440" tIns="45720" rIns="91440" bIns="45720" rtlCol="0" anchor="t" anchorCtr="0">
            <a:normAutofit/>
          </a:bodyPr>
          <a:lstStyle>
            <a:lvl1pPr algn="l" defTabSz="457200" rtl="0" eaLnBrk="1" latinLnBrk="0" hangingPunct="1">
              <a:spcBef>
                <a:spcPct val="0"/>
              </a:spcBef>
              <a:buNone/>
              <a:defRPr sz="3600" b="1" i="0" kern="1200">
                <a:solidFill>
                  <a:schemeClr val="accent1"/>
                </a:solidFill>
                <a:latin typeface="+mj-lt"/>
                <a:ea typeface="+mj-ea"/>
                <a:cs typeface="Arial Narrow Bold"/>
              </a:defRPr>
            </a:lvl1pPr>
          </a:lstStyle>
          <a:p>
            <a:r>
              <a:rPr lang="en-US" sz="3200" dirty="0" smtClean="0">
                <a:latin typeface="+mn-lt"/>
              </a:rPr>
              <a:t>Bridge runs:</a:t>
            </a:r>
          </a:p>
          <a:p>
            <a:endParaRPr lang="en-US" sz="3000" b="0" dirty="0">
              <a:solidFill>
                <a:srgbClr val="002060"/>
              </a:solidFill>
              <a:latin typeface="+mn-lt"/>
            </a:endParaRPr>
          </a:p>
          <a:p>
            <a:r>
              <a:rPr lang="en-US" sz="3000" b="0" dirty="0" smtClean="0">
                <a:solidFill>
                  <a:srgbClr val="002060"/>
                </a:solidFill>
                <a:latin typeface="+mn-lt"/>
              </a:rPr>
              <a:t>5) Fishery catch</a:t>
            </a:r>
            <a:endParaRPr lang="en-US" sz="2800" b="0" dirty="0" smtClean="0">
              <a:solidFill>
                <a:srgbClr val="002060"/>
              </a:solidFill>
              <a:latin typeface="+mn-lt"/>
            </a:endParaRPr>
          </a:p>
          <a:p>
            <a:r>
              <a:rPr lang="en-US" sz="2800" b="0" dirty="0" smtClean="0">
                <a:solidFill>
                  <a:srgbClr val="002060"/>
                </a:solidFill>
                <a:latin typeface="+mn-lt"/>
              </a:rPr>
              <a:t>6) Egg index</a:t>
            </a:r>
          </a:p>
        </p:txBody>
      </p:sp>
    </p:spTree>
    <p:extLst>
      <p:ext uri="{BB962C8B-B14F-4D97-AF65-F5344CB8AC3E}">
        <p14:creationId xmlns:p14="http://schemas.microsoft.com/office/powerpoint/2010/main" val="313671775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0F0F0"/>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srcRect r="33539" b="33482"/>
          <a:stretch/>
        </p:blipFill>
        <p:spPr>
          <a:xfrm>
            <a:off x="2867101" y="95168"/>
            <a:ext cx="6265967" cy="3990311"/>
          </a:xfrm>
          <a:prstGeom prst="rect">
            <a:avLst/>
          </a:prstGeom>
        </p:spPr>
      </p:pic>
      <p:pic>
        <p:nvPicPr>
          <p:cNvPr id="4" name="Picture 3"/>
          <p:cNvPicPr>
            <a:picLocks noChangeAspect="1"/>
          </p:cNvPicPr>
          <p:nvPr/>
        </p:nvPicPr>
        <p:blipFill rotWithShape="1">
          <a:blip r:embed="rId4"/>
          <a:srcRect r="33412" b="34132"/>
          <a:stretch/>
        </p:blipFill>
        <p:spPr>
          <a:xfrm>
            <a:off x="4310913" y="4082024"/>
            <a:ext cx="4808635" cy="2732923"/>
          </a:xfrm>
          <a:prstGeom prst="rect">
            <a:avLst/>
          </a:prstGeom>
        </p:spPr>
      </p:pic>
      <p:pic>
        <p:nvPicPr>
          <p:cNvPr id="3" name="Picture 2"/>
          <p:cNvPicPr>
            <a:picLocks noChangeAspect="1"/>
          </p:cNvPicPr>
          <p:nvPr/>
        </p:nvPicPr>
        <p:blipFill rotWithShape="1">
          <a:blip r:embed="rId5"/>
          <a:srcRect r="33539" b="33038"/>
          <a:stretch/>
        </p:blipFill>
        <p:spPr>
          <a:xfrm>
            <a:off x="1" y="4072101"/>
            <a:ext cx="4332849" cy="2802550"/>
          </a:xfrm>
          <a:prstGeom prst="rect">
            <a:avLst/>
          </a:prstGeom>
        </p:spPr>
      </p:pic>
      <p:sp>
        <p:nvSpPr>
          <p:cNvPr id="6" name="Title 3"/>
          <p:cNvSpPr txBox="1">
            <a:spLocks/>
          </p:cNvSpPr>
          <p:nvPr/>
        </p:nvSpPr>
        <p:spPr>
          <a:xfrm>
            <a:off x="1" y="254849"/>
            <a:ext cx="2660904" cy="4093867"/>
          </a:xfrm>
          <a:prstGeom prst="rect">
            <a:avLst/>
          </a:prstGeom>
        </p:spPr>
        <p:txBody>
          <a:bodyPr vert="horz" lIns="91440" tIns="45720" rIns="91440" bIns="45720" rtlCol="0" anchor="t" anchorCtr="0">
            <a:normAutofit/>
          </a:bodyPr>
          <a:lstStyle>
            <a:lvl1pPr algn="l" defTabSz="457200" rtl="0" eaLnBrk="1" latinLnBrk="0" hangingPunct="1">
              <a:spcBef>
                <a:spcPct val="0"/>
              </a:spcBef>
              <a:buNone/>
              <a:defRPr sz="3600" b="1" i="0" kern="1200">
                <a:solidFill>
                  <a:schemeClr val="accent1"/>
                </a:solidFill>
                <a:latin typeface="+mj-lt"/>
                <a:ea typeface="+mj-ea"/>
                <a:cs typeface="Arial Narrow Bold"/>
              </a:defRPr>
            </a:lvl1pPr>
          </a:lstStyle>
          <a:p>
            <a:r>
              <a:rPr lang="en-US" sz="3200" dirty="0" smtClean="0">
                <a:latin typeface="+mn-lt"/>
              </a:rPr>
              <a:t>Bridge runs:</a:t>
            </a:r>
          </a:p>
          <a:p>
            <a:endParaRPr lang="en-US" sz="3000" b="0" dirty="0">
              <a:solidFill>
                <a:srgbClr val="002060"/>
              </a:solidFill>
              <a:latin typeface="+mn-lt"/>
            </a:endParaRPr>
          </a:p>
          <a:p>
            <a:r>
              <a:rPr lang="en-US" sz="3000" b="0" dirty="0" smtClean="0">
                <a:solidFill>
                  <a:srgbClr val="002060"/>
                </a:solidFill>
                <a:latin typeface="+mn-lt"/>
              </a:rPr>
              <a:t>7) Trawl survey</a:t>
            </a:r>
            <a:endParaRPr lang="en-US" sz="2800" b="0" dirty="0" smtClean="0">
              <a:solidFill>
                <a:srgbClr val="002060"/>
              </a:solidFill>
              <a:latin typeface="+mn-lt"/>
            </a:endParaRPr>
          </a:p>
          <a:p>
            <a:r>
              <a:rPr lang="en-US" sz="2800" b="0" dirty="0" smtClean="0">
                <a:solidFill>
                  <a:srgbClr val="002060"/>
                </a:solidFill>
                <a:latin typeface="+mn-lt"/>
              </a:rPr>
              <a:t>9) Increase egg     </a:t>
            </a:r>
          </a:p>
          <a:p>
            <a:r>
              <a:rPr lang="en-US" sz="2800" b="0" dirty="0">
                <a:solidFill>
                  <a:srgbClr val="002060"/>
                </a:solidFill>
                <a:latin typeface="+mn-lt"/>
              </a:rPr>
              <a:t> </a:t>
            </a:r>
            <a:r>
              <a:rPr lang="en-US" sz="2800" b="0" dirty="0" smtClean="0">
                <a:solidFill>
                  <a:srgbClr val="002060"/>
                </a:solidFill>
                <a:latin typeface="+mn-lt"/>
              </a:rPr>
              <a:t>    index CV</a:t>
            </a:r>
          </a:p>
        </p:txBody>
      </p:sp>
    </p:spTree>
    <p:extLst>
      <p:ext uri="{BB962C8B-B14F-4D97-AF65-F5344CB8AC3E}">
        <p14:creationId xmlns:p14="http://schemas.microsoft.com/office/powerpoint/2010/main" val="36665634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0F0F0"/>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b="49364"/>
          <a:stretch/>
        </p:blipFill>
        <p:spPr>
          <a:xfrm>
            <a:off x="1590678" y="1067850"/>
            <a:ext cx="5976938" cy="3641408"/>
          </a:xfrm>
          <a:prstGeom prst="rect">
            <a:avLst/>
          </a:prstGeom>
        </p:spPr>
      </p:pic>
      <p:sp>
        <p:nvSpPr>
          <p:cNvPr id="6" name="Title 3"/>
          <p:cNvSpPr txBox="1">
            <a:spLocks/>
          </p:cNvSpPr>
          <p:nvPr/>
        </p:nvSpPr>
        <p:spPr>
          <a:xfrm>
            <a:off x="109136" y="254849"/>
            <a:ext cx="5644507" cy="1079817"/>
          </a:xfrm>
          <a:prstGeom prst="rect">
            <a:avLst/>
          </a:prstGeom>
        </p:spPr>
        <p:txBody>
          <a:bodyPr vert="horz" lIns="91440" tIns="45720" rIns="91440" bIns="45720" rtlCol="0" anchor="t" anchorCtr="0">
            <a:normAutofit/>
          </a:bodyPr>
          <a:lstStyle>
            <a:lvl1pPr algn="l" defTabSz="457200" rtl="0" eaLnBrk="1" latinLnBrk="0" hangingPunct="1">
              <a:spcBef>
                <a:spcPct val="0"/>
              </a:spcBef>
              <a:buNone/>
              <a:defRPr sz="3600" b="1" i="0" kern="1200">
                <a:solidFill>
                  <a:schemeClr val="accent1"/>
                </a:solidFill>
                <a:latin typeface="+mj-lt"/>
                <a:ea typeface="+mj-ea"/>
                <a:cs typeface="Arial Narrow Bold"/>
              </a:defRPr>
            </a:lvl1pPr>
          </a:lstStyle>
          <a:p>
            <a:r>
              <a:rPr lang="en-US" sz="3200" dirty="0" smtClean="0">
                <a:latin typeface="+mn-lt"/>
              </a:rPr>
              <a:t>ASAP diagnostics: </a:t>
            </a:r>
            <a:r>
              <a:rPr lang="en-US" sz="3200" b="0" dirty="0" smtClean="0">
                <a:solidFill>
                  <a:srgbClr val="002060"/>
                </a:solidFill>
                <a:latin typeface="+mn-lt"/>
              </a:rPr>
              <a:t>Index RMSEs</a:t>
            </a:r>
            <a:endParaRPr lang="en-US" sz="3200" b="0" dirty="0">
              <a:solidFill>
                <a:srgbClr val="002060"/>
              </a:solidFill>
              <a:latin typeface="+mn-lt"/>
            </a:endParaRPr>
          </a:p>
        </p:txBody>
      </p:sp>
      <p:pic>
        <p:nvPicPr>
          <p:cNvPr id="7" name="Picture 6"/>
          <p:cNvPicPr>
            <a:picLocks noChangeAspect="1"/>
          </p:cNvPicPr>
          <p:nvPr/>
        </p:nvPicPr>
        <p:blipFill rotWithShape="1">
          <a:blip r:embed="rId4">
            <a:extLst>
              <a:ext uri="{28A0092B-C50C-407E-A947-70E740481C1C}">
                <a14:useLocalDpi xmlns:a14="http://schemas.microsoft.com/office/drawing/2010/main" val="0"/>
              </a:ext>
            </a:extLst>
          </a:blip>
          <a:srcRect l="19231" t="73479" r="53438" b="16064"/>
          <a:stretch/>
        </p:blipFill>
        <p:spPr>
          <a:xfrm>
            <a:off x="6740590" y="5007317"/>
            <a:ext cx="2138083" cy="981636"/>
          </a:xfrm>
          <a:prstGeom prst="rect">
            <a:avLst/>
          </a:prstGeom>
          <a:solidFill>
            <a:schemeClr val="bg1"/>
          </a:solidFill>
        </p:spPr>
      </p:pic>
    </p:spTree>
    <p:extLst>
      <p:ext uri="{BB962C8B-B14F-4D97-AF65-F5344CB8AC3E}">
        <p14:creationId xmlns:p14="http://schemas.microsoft.com/office/powerpoint/2010/main" val="287005738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0F0F0"/>
        </a:solid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3"/>
          <a:srcRect l="25972" t="23167" r="32948" b="9549"/>
          <a:stretch/>
        </p:blipFill>
        <p:spPr>
          <a:xfrm>
            <a:off x="4291213" y="1256607"/>
            <a:ext cx="4852787" cy="4470984"/>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248" y="852544"/>
            <a:ext cx="4542473" cy="5465445"/>
          </a:xfrm>
          <a:prstGeom prst="rect">
            <a:avLst/>
          </a:prstGeom>
        </p:spPr>
      </p:pic>
      <p:sp>
        <p:nvSpPr>
          <p:cNvPr id="6" name="Title 3"/>
          <p:cNvSpPr txBox="1">
            <a:spLocks/>
          </p:cNvSpPr>
          <p:nvPr/>
        </p:nvSpPr>
        <p:spPr>
          <a:xfrm>
            <a:off x="109136" y="254849"/>
            <a:ext cx="7928440" cy="2706715"/>
          </a:xfrm>
          <a:prstGeom prst="rect">
            <a:avLst/>
          </a:prstGeom>
        </p:spPr>
        <p:txBody>
          <a:bodyPr vert="horz" lIns="91440" tIns="45720" rIns="91440" bIns="45720" rtlCol="0" anchor="t" anchorCtr="0">
            <a:normAutofit/>
          </a:bodyPr>
          <a:lstStyle>
            <a:lvl1pPr algn="l" defTabSz="457200" rtl="0" eaLnBrk="1" latinLnBrk="0" hangingPunct="1">
              <a:spcBef>
                <a:spcPct val="0"/>
              </a:spcBef>
              <a:buNone/>
              <a:defRPr sz="3600" b="1" i="0" kern="1200">
                <a:solidFill>
                  <a:schemeClr val="accent1"/>
                </a:solidFill>
                <a:latin typeface="+mj-lt"/>
                <a:ea typeface="+mj-ea"/>
                <a:cs typeface="Arial Narrow Bold"/>
              </a:defRPr>
            </a:lvl1pPr>
          </a:lstStyle>
          <a:p>
            <a:r>
              <a:rPr lang="en-US" sz="3200" dirty="0" smtClean="0">
                <a:latin typeface="+mn-lt"/>
              </a:rPr>
              <a:t>ASAP diagnostics: </a:t>
            </a:r>
            <a:r>
              <a:rPr lang="en-US" sz="3000" b="0" dirty="0" smtClean="0">
                <a:solidFill>
                  <a:srgbClr val="002060"/>
                </a:solidFill>
                <a:latin typeface="+mn-lt"/>
              </a:rPr>
              <a:t>Fit to fishery catch</a:t>
            </a:r>
            <a:endParaRPr lang="en-US" sz="3000" b="0" dirty="0">
              <a:solidFill>
                <a:srgbClr val="002060"/>
              </a:solidFill>
              <a:latin typeface="+mn-lt"/>
            </a:endParaRPr>
          </a:p>
        </p:txBody>
      </p:sp>
    </p:spTree>
    <p:extLst>
      <p:ext uri="{BB962C8B-B14F-4D97-AF65-F5344CB8AC3E}">
        <p14:creationId xmlns:p14="http://schemas.microsoft.com/office/powerpoint/2010/main" val="209608486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0F0F0"/>
        </a:solidFill>
        <a:effectLst/>
      </p:bgPr>
    </p:bg>
    <p:spTree>
      <p:nvGrpSpPr>
        <p:cNvPr id="1" name=""/>
        <p:cNvGrpSpPr/>
        <p:nvPr/>
      </p:nvGrpSpPr>
      <p:grpSpPr>
        <a:xfrm>
          <a:off x="0" y="0"/>
          <a:ext cx="0" cy="0"/>
          <a:chOff x="0" y="0"/>
          <a:chExt cx="0" cy="0"/>
        </a:xfrm>
      </p:grpSpPr>
      <p:sp>
        <p:nvSpPr>
          <p:cNvPr id="5" name="Title 3"/>
          <p:cNvSpPr txBox="1">
            <a:spLocks/>
          </p:cNvSpPr>
          <p:nvPr/>
        </p:nvSpPr>
        <p:spPr>
          <a:xfrm>
            <a:off x="44655" y="367143"/>
            <a:ext cx="9077234" cy="1325563"/>
          </a:xfrm>
          <a:prstGeom prst="rect">
            <a:avLst/>
          </a:prstGeom>
        </p:spPr>
        <p:txBody>
          <a:bodyPr vert="horz" lIns="91440" tIns="45720" rIns="91440" bIns="45720" rtlCol="0" anchor="t" anchorCtr="0">
            <a:normAutofit/>
          </a:bodyPr>
          <a:lstStyle>
            <a:lvl1pPr algn="l" defTabSz="457200" rtl="0" eaLnBrk="1" latinLnBrk="0" hangingPunct="1">
              <a:spcBef>
                <a:spcPct val="0"/>
              </a:spcBef>
              <a:buNone/>
              <a:defRPr sz="3600" b="1" i="0" kern="1200">
                <a:solidFill>
                  <a:schemeClr val="accent1"/>
                </a:solidFill>
                <a:latin typeface="+mj-lt"/>
                <a:ea typeface="+mj-ea"/>
                <a:cs typeface="Arial Narrow Bold"/>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smtClean="0">
                <a:ln>
                  <a:noFill/>
                </a:ln>
                <a:solidFill>
                  <a:srgbClr val="008998"/>
                </a:solidFill>
                <a:effectLst/>
                <a:uLnTx/>
                <a:uFillTx/>
                <a:latin typeface="Arial Narrow"/>
                <a:ea typeface="+mj-ea"/>
              </a:rPr>
              <a:t>NW Atlantic mackerel seasonal migration patterns</a:t>
            </a:r>
          </a:p>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000" b="0" i="0" u="none" strike="noStrike" kern="1200" cap="none" spc="0" normalizeH="0" baseline="0" noProof="0" dirty="0" smtClean="0">
                <a:ln>
                  <a:noFill/>
                </a:ln>
                <a:solidFill>
                  <a:srgbClr val="002060"/>
                </a:solidFill>
                <a:effectLst/>
                <a:uLnTx/>
                <a:uFillTx/>
                <a:latin typeface="Arial Narrow"/>
                <a:ea typeface="+mj-ea"/>
              </a:rPr>
              <a:t>(</a:t>
            </a:r>
            <a:r>
              <a:rPr kumimoji="0" lang="en-US" sz="3000" b="0" i="0" u="none" strike="noStrike" kern="1200" cap="none" spc="0" normalizeH="0" baseline="0" noProof="0" dirty="0" err="1" smtClean="0">
                <a:ln>
                  <a:noFill/>
                </a:ln>
                <a:solidFill>
                  <a:srgbClr val="002060"/>
                </a:solidFill>
                <a:effectLst/>
                <a:uLnTx/>
                <a:uFillTx/>
                <a:latin typeface="Arial Narrow"/>
                <a:ea typeface="+mj-ea"/>
              </a:rPr>
              <a:t>Sette</a:t>
            </a:r>
            <a:r>
              <a:rPr kumimoji="0" lang="en-US" sz="3000" b="0" i="0" u="none" strike="noStrike" kern="1200" cap="none" spc="0" normalizeH="0" baseline="0" noProof="0" dirty="0" smtClean="0">
                <a:ln>
                  <a:noFill/>
                </a:ln>
                <a:solidFill>
                  <a:srgbClr val="002060"/>
                </a:solidFill>
                <a:effectLst/>
                <a:uLnTx/>
                <a:uFillTx/>
                <a:latin typeface="Arial Narrow"/>
                <a:ea typeface="+mj-ea"/>
              </a:rPr>
              <a:t> 1950)</a:t>
            </a:r>
            <a:endParaRPr kumimoji="0" lang="en-US" sz="3000" b="0" i="0" u="none" strike="noStrike" kern="1200" cap="none" spc="0" normalizeH="0" baseline="0" noProof="0" dirty="0">
              <a:ln>
                <a:noFill/>
              </a:ln>
              <a:solidFill>
                <a:srgbClr val="002060"/>
              </a:solidFill>
              <a:effectLst/>
              <a:uLnTx/>
              <a:uFillTx/>
              <a:latin typeface="Arial Narrow"/>
              <a:ea typeface="+mj-ea"/>
            </a:endParaRPr>
          </a:p>
        </p:txBody>
      </p:sp>
      <p:pic>
        <p:nvPicPr>
          <p:cNvPr id="4" name="Picture 4" descr="C:\Documents and Settings\tkwan\Desktop\Mackerel\Presentation\Mackerel Migration Diagrams\Mackerel Spring Migration draft 3.jpg"/>
          <p:cNvPicPr>
            <a:picLocks noChangeAspect="1" noChangeArrowheads="1"/>
          </p:cNvPicPr>
          <p:nvPr/>
        </p:nvPicPr>
        <p:blipFill>
          <a:blip r:embed="rId3" cstate="print"/>
          <a:srcRect/>
          <a:stretch>
            <a:fillRect/>
          </a:stretch>
        </p:blipFill>
        <p:spPr bwMode="auto">
          <a:xfrm>
            <a:off x="0" y="2482355"/>
            <a:ext cx="4572000" cy="4018439"/>
          </a:xfrm>
          <a:prstGeom prst="rect">
            <a:avLst/>
          </a:prstGeom>
          <a:noFill/>
        </p:spPr>
      </p:pic>
      <p:pic>
        <p:nvPicPr>
          <p:cNvPr id="7" name="Picture 7" descr="C:\Documents and Settings\tkwan\Desktop\Mackerel\Presentation\Mackerel Migration Diagrams\Mackerel Fall Migration draft 3.jpg"/>
          <p:cNvPicPr>
            <a:picLocks noChangeAspect="1" noChangeArrowheads="1"/>
          </p:cNvPicPr>
          <p:nvPr/>
        </p:nvPicPr>
        <p:blipFill>
          <a:blip r:embed="rId4" cstate="print"/>
          <a:srcRect/>
          <a:stretch>
            <a:fillRect/>
          </a:stretch>
        </p:blipFill>
        <p:spPr bwMode="auto">
          <a:xfrm>
            <a:off x="4571999" y="2482355"/>
            <a:ext cx="4572001" cy="4018439"/>
          </a:xfrm>
          <a:prstGeom prst="rect">
            <a:avLst/>
          </a:prstGeom>
          <a:noFill/>
        </p:spPr>
      </p:pic>
      <p:sp>
        <p:nvSpPr>
          <p:cNvPr id="8" name="TextBox 7"/>
          <p:cNvSpPr txBox="1"/>
          <p:nvPr/>
        </p:nvSpPr>
        <p:spPr>
          <a:xfrm>
            <a:off x="0" y="1854430"/>
            <a:ext cx="2520242" cy="523220"/>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smtClean="0">
                <a:ln>
                  <a:noFill/>
                </a:ln>
                <a:solidFill>
                  <a:srgbClr val="002060"/>
                </a:solidFill>
                <a:effectLst/>
                <a:uLnTx/>
                <a:uFillTx/>
                <a:latin typeface="Arial Narrow"/>
                <a:ea typeface="+mn-ea"/>
                <a:cs typeface="+mn-cs"/>
              </a:rPr>
              <a:t>Spring Migration</a:t>
            </a:r>
            <a:endParaRPr kumimoji="0" lang="en-US" sz="2800" b="1" i="0" u="none" strike="noStrike" kern="1200" cap="none" spc="0" normalizeH="0" baseline="0" noProof="0" dirty="0">
              <a:ln>
                <a:noFill/>
              </a:ln>
              <a:solidFill>
                <a:srgbClr val="002060"/>
              </a:solidFill>
              <a:effectLst/>
              <a:uLnTx/>
              <a:uFillTx/>
              <a:latin typeface="Arial Narrow"/>
              <a:ea typeface="+mn-ea"/>
              <a:cs typeface="+mn-cs"/>
            </a:endParaRPr>
          </a:p>
        </p:txBody>
      </p:sp>
      <p:sp>
        <p:nvSpPr>
          <p:cNvPr id="9" name="TextBox 8"/>
          <p:cNvSpPr txBox="1"/>
          <p:nvPr/>
        </p:nvSpPr>
        <p:spPr>
          <a:xfrm>
            <a:off x="4572000" y="1854430"/>
            <a:ext cx="2095445" cy="523220"/>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smtClean="0">
                <a:ln>
                  <a:noFill/>
                </a:ln>
                <a:solidFill>
                  <a:srgbClr val="002060"/>
                </a:solidFill>
                <a:effectLst/>
                <a:uLnTx/>
                <a:uFillTx/>
                <a:latin typeface="Arial Narrow"/>
                <a:ea typeface="+mn-ea"/>
                <a:cs typeface="+mn-cs"/>
              </a:rPr>
              <a:t>Fall Migration</a:t>
            </a:r>
            <a:endParaRPr kumimoji="0" lang="en-US" sz="2800" b="1" i="0" u="none" strike="noStrike" kern="1200" cap="none" spc="0" normalizeH="0" baseline="0" noProof="0" dirty="0">
              <a:ln>
                <a:noFill/>
              </a:ln>
              <a:solidFill>
                <a:srgbClr val="002060"/>
              </a:solidFill>
              <a:effectLst/>
              <a:uLnTx/>
              <a:uFillTx/>
              <a:latin typeface="Arial Narrow"/>
              <a:ea typeface="+mn-ea"/>
              <a:cs typeface="+mn-cs"/>
            </a:endParaRPr>
          </a:p>
        </p:txBody>
      </p:sp>
    </p:spTree>
    <p:extLst>
      <p:ext uri="{BB962C8B-B14F-4D97-AF65-F5344CB8AC3E}">
        <p14:creationId xmlns:p14="http://schemas.microsoft.com/office/powerpoint/2010/main" val="108789574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0F0F0"/>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81225" y="913324"/>
            <a:ext cx="4781550" cy="5753100"/>
          </a:xfrm>
          <a:prstGeom prst="rect">
            <a:avLst/>
          </a:prstGeom>
        </p:spPr>
      </p:pic>
      <p:sp>
        <p:nvSpPr>
          <p:cNvPr id="6" name="Title 3"/>
          <p:cNvSpPr txBox="1">
            <a:spLocks/>
          </p:cNvSpPr>
          <p:nvPr/>
        </p:nvSpPr>
        <p:spPr>
          <a:xfrm>
            <a:off x="109136" y="254849"/>
            <a:ext cx="8842840" cy="879007"/>
          </a:xfrm>
          <a:prstGeom prst="rect">
            <a:avLst/>
          </a:prstGeom>
        </p:spPr>
        <p:txBody>
          <a:bodyPr vert="horz" lIns="91440" tIns="45720" rIns="91440" bIns="45720" rtlCol="0" anchor="t" anchorCtr="0">
            <a:normAutofit/>
          </a:bodyPr>
          <a:lstStyle>
            <a:lvl1pPr algn="l" defTabSz="457200" rtl="0" eaLnBrk="1" latinLnBrk="0" hangingPunct="1">
              <a:spcBef>
                <a:spcPct val="0"/>
              </a:spcBef>
              <a:buNone/>
              <a:defRPr sz="3600" b="1" i="0" kern="1200">
                <a:solidFill>
                  <a:schemeClr val="accent1"/>
                </a:solidFill>
                <a:latin typeface="+mj-lt"/>
                <a:ea typeface="+mj-ea"/>
                <a:cs typeface="Arial Narrow Bold"/>
              </a:defRPr>
            </a:lvl1pPr>
          </a:lstStyle>
          <a:p>
            <a:r>
              <a:rPr lang="en-US" sz="3200" dirty="0" smtClean="0">
                <a:latin typeface="+mn-lt"/>
              </a:rPr>
              <a:t>ASAP diagnostics: </a:t>
            </a:r>
            <a:r>
              <a:rPr lang="en-US" sz="3000" b="0" dirty="0" smtClean="0">
                <a:solidFill>
                  <a:srgbClr val="002060"/>
                </a:solidFill>
                <a:latin typeface="+mn-lt"/>
              </a:rPr>
              <a:t>Fit to range-wide SSB index</a:t>
            </a:r>
            <a:endParaRPr lang="en-US" sz="3000" b="0" dirty="0">
              <a:solidFill>
                <a:srgbClr val="002060"/>
              </a:solidFill>
              <a:latin typeface="+mn-lt"/>
            </a:endParaRPr>
          </a:p>
        </p:txBody>
      </p:sp>
    </p:spTree>
    <p:extLst>
      <p:ext uri="{BB962C8B-B14F-4D97-AF65-F5344CB8AC3E}">
        <p14:creationId xmlns:p14="http://schemas.microsoft.com/office/powerpoint/2010/main" val="179253619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0F0F0"/>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90" y="1046227"/>
            <a:ext cx="4542473" cy="5465445"/>
          </a:xfrm>
          <a:prstGeom prst="rect">
            <a:avLst/>
          </a:prstGeom>
        </p:spPr>
      </p:pic>
      <p:sp>
        <p:nvSpPr>
          <p:cNvPr id="6" name="Title 3"/>
          <p:cNvSpPr txBox="1">
            <a:spLocks/>
          </p:cNvSpPr>
          <p:nvPr/>
        </p:nvSpPr>
        <p:spPr>
          <a:xfrm>
            <a:off x="109136" y="254849"/>
            <a:ext cx="9034864" cy="769279"/>
          </a:xfrm>
          <a:prstGeom prst="rect">
            <a:avLst/>
          </a:prstGeom>
        </p:spPr>
        <p:txBody>
          <a:bodyPr vert="horz" lIns="91440" tIns="45720" rIns="91440" bIns="45720" rtlCol="0" anchor="t" anchorCtr="0">
            <a:normAutofit/>
          </a:bodyPr>
          <a:lstStyle>
            <a:lvl1pPr algn="l" defTabSz="457200" rtl="0" eaLnBrk="1" latinLnBrk="0" hangingPunct="1">
              <a:spcBef>
                <a:spcPct val="0"/>
              </a:spcBef>
              <a:buNone/>
              <a:defRPr sz="3600" b="1" i="0" kern="1200">
                <a:solidFill>
                  <a:schemeClr val="accent1"/>
                </a:solidFill>
                <a:latin typeface="+mj-lt"/>
                <a:ea typeface="+mj-ea"/>
                <a:cs typeface="Arial Narrow Bold"/>
              </a:defRPr>
            </a:lvl1pPr>
          </a:lstStyle>
          <a:p>
            <a:r>
              <a:rPr lang="en-US" sz="3500" dirty="0" smtClean="0">
                <a:latin typeface="+mn-lt"/>
              </a:rPr>
              <a:t>ASAP diagnostics: </a:t>
            </a:r>
            <a:r>
              <a:rPr lang="en-US" sz="3000" b="0" dirty="0" smtClean="0">
                <a:solidFill>
                  <a:srgbClr val="002060"/>
                </a:solidFill>
                <a:latin typeface="+mn-lt"/>
              </a:rPr>
              <a:t>Fit to </a:t>
            </a:r>
            <a:r>
              <a:rPr lang="en-US" sz="3000" b="0" i="1" dirty="0" smtClean="0">
                <a:solidFill>
                  <a:srgbClr val="002060"/>
                </a:solidFill>
                <a:latin typeface="+mn-lt"/>
              </a:rPr>
              <a:t>Bigelow </a:t>
            </a:r>
            <a:r>
              <a:rPr lang="en-US" sz="3000" b="0" dirty="0" smtClean="0">
                <a:solidFill>
                  <a:srgbClr val="002060"/>
                </a:solidFill>
                <a:latin typeface="+mn-lt"/>
              </a:rPr>
              <a:t>index (2009-2022)</a:t>
            </a:r>
            <a:endParaRPr lang="en-US" sz="3000" b="0" dirty="0">
              <a:solidFill>
                <a:srgbClr val="002060"/>
              </a:solidFill>
              <a:latin typeface="+mn-lt"/>
            </a:endParaRPr>
          </a:p>
        </p:txBody>
      </p:sp>
      <p:pic>
        <p:nvPicPr>
          <p:cNvPr id="7" name="Picture 6"/>
          <p:cNvPicPr>
            <a:picLocks noChangeAspect="1"/>
          </p:cNvPicPr>
          <p:nvPr/>
        </p:nvPicPr>
        <p:blipFill rotWithShape="1">
          <a:blip r:embed="rId4"/>
          <a:srcRect l="26435" t="23918" r="33565" b="9805"/>
          <a:stretch/>
        </p:blipFill>
        <p:spPr>
          <a:xfrm>
            <a:off x="4346434" y="1296017"/>
            <a:ext cx="4797566" cy="4471416"/>
          </a:xfrm>
          <a:prstGeom prst="rect">
            <a:avLst/>
          </a:prstGeom>
        </p:spPr>
      </p:pic>
    </p:spTree>
    <p:extLst>
      <p:ext uri="{BB962C8B-B14F-4D97-AF65-F5344CB8AC3E}">
        <p14:creationId xmlns:p14="http://schemas.microsoft.com/office/powerpoint/2010/main" val="22065477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0F0F0"/>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231" y="967078"/>
            <a:ext cx="4542473" cy="5465445"/>
          </a:xfrm>
          <a:prstGeom prst="rect">
            <a:avLst/>
          </a:prstGeom>
        </p:spPr>
      </p:pic>
      <p:pic>
        <p:nvPicPr>
          <p:cNvPr id="3" name="Picture 2"/>
          <p:cNvPicPr>
            <a:picLocks noChangeAspect="1"/>
          </p:cNvPicPr>
          <p:nvPr/>
        </p:nvPicPr>
        <p:blipFill rotWithShape="1">
          <a:blip r:embed="rId4"/>
          <a:srcRect l="27018" t="23373" r="33772" b="9727"/>
          <a:stretch/>
        </p:blipFill>
        <p:spPr>
          <a:xfrm>
            <a:off x="4446862" y="1424119"/>
            <a:ext cx="4697138" cy="4507992"/>
          </a:xfrm>
          <a:prstGeom prst="rect">
            <a:avLst/>
          </a:prstGeom>
        </p:spPr>
      </p:pic>
      <p:sp>
        <p:nvSpPr>
          <p:cNvPr id="6" name="Title 3"/>
          <p:cNvSpPr txBox="1">
            <a:spLocks/>
          </p:cNvSpPr>
          <p:nvPr/>
        </p:nvSpPr>
        <p:spPr>
          <a:xfrm>
            <a:off x="109136" y="254849"/>
            <a:ext cx="8906848" cy="1381927"/>
          </a:xfrm>
          <a:prstGeom prst="rect">
            <a:avLst/>
          </a:prstGeom>
        </p:spPr>
        <p:txBody>
          <a:bodyPr vert="horz" lIns="91440" tIns="45720" rIns="91440" bIns="45720" rtlCol="0" anchor="t" anchorCtr="0">
            <a:normAutofit/>
          </a:bodyPr>
          <a:lstStyle>
            <a:lvl1pPr algn="l" defTabSz="457200" rtl="0" eaLnBrk="1" latinLnBrk="0" hangingPunct="1">
              <a:spcBef>
                <a:spcPct val="0"/>
              </a:spcBef>
              <a:buNone/>
              <a:defRPr sz="3600" b="1" i="0" kern="1200">
                <a:solidFill>
                  <a:schemeClr val="accent1"/>
                </a:solidFill>
                <a:latin typeface="+mj-lt"/>
                <a:ea typeface="+mj-ea"/>
                <a:cs typeface="Arial Narrow Bold"/>
              </a:defRPr>
            </a:lvl1pPr>
          </a:lstStyle>
          <a:p>
            <a:r>
              <a:rPr lang="en-US" sz="3200" dirty="0" smtClean="0">
                <a:latin typeface="+mn-lt"/>
              </a:rPr>
              <a:t>ASAP diagnostics: </a:t>
            </a:r>
            <a:r>
              <a:rPr lang="en-US" sz="3000" b="0" dirty="0" smtClean="0">
                <a:solidFill>
                  <a:srgbClr val="002060"/>
                </a:solidFill>
                <a:latin typeface="+mn-lt"/>
              </a:rPr>
              <a:t>Fit to </a:t>
            </a:r>
            <a:r>
              <a:rPr lang="en-US" sz="3000" b="0" i="1" dirty="0" smtClean="0">
                <a:solidFill>
                  <a:srgbClr val="002060"/>
                </a:solidFill>
                <a:latin typeface="+mn-lt"/>
              </a:rPr>
              <a:t>Albatross </a:t>
            </a:r>
            <a:r>
              <a:rPr lang="en-US" sz="3000" b="0" dirty="0" smtClean="0">
                <a:solidFill>
                  <a:srgbClr val="002060"/>
                </a:solidFill>
                <a:latin typeface="+mn-lt"/>
              </a:rPr>
              <a:t>index (1968-2008)</a:t>
            </a:r>
            <a:endParaRPr lang="en-US" sz="3000" b="0" dirty="0">
              <a:solidFill>
                <a:srgbClr val="002060"/>
              </a:solidFill>
              <a:latin typeface="+mn-lt"/>
            </a:endParaRPr>
          </a:p>
        </p:txBody>
      </p:sp>
    </p:spTree>
    <p:extLst>
      <p:ext uri="{BB962C8B-B14F-4D97-AF65-F5344CB8AC3E}">
        <p14:creationId xmlns:p14="http://schemas.microsoft.com/office/powerpoint/2010/main" val="72172942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3"/>
          <a:srcRect l="1909" r="4872"/>
          <a:stretch/>
        </p:blipFill>
        <p:spPr>
          <a:xfrm>
            <a:off x="4794250" y="1215060"/>
            <a:ext cx="4191000" cy="5410200"/>
          </a:xfrm>
          <a:prstGeom prst="rect">
            <a:avLst/>
          </a:prstGeom>
        </p:spPr>
      </p:pic>
      <p:pic>
        <p:nvPicPr>
          <p:cNvPr id="4" name="Picture 3"/>
          <p:cNvPicPr>
            <a:picLocks noChangeAspect="1"/>
          </p:cNvPicPr>
          <p:nvPr/>
        </p:nvPicPr>
        <p:blipFill rotWithShape="1">
          <a:blip r:embed="rId4">
            <a:extLst>
              <a:ext uri="{28A0092B-C50C-407E-A947-70E740481C1C}">
                <a14:useLocalDpi xmlns:a14="http://schemas.microsoft.com/office/drawing/2010/main" val="0"/>
              </a:ext>
            </a:extLst>
          </a:blip>
          <a:srcRect l="3178" t="8720" r="14617" b="6356"/>
          <a:stretch/>
        </p:blipFill>
        <p:spPr>
          <a:xfrm>
            <a:off x="109136" y="1235634"/>
            <a:ext cx="4467059" cy="5552516"/>
          </a:xfrm>
          <a:prstGeom prst="rect">
            <a:avLst/>
          </a:prstGeom>
        </p:spPr>
      </p:pic>
      <p:sp>
        <p:nvSpPr>
          <p:cNvPr id="6" name="Title 3"/>
          <p:cNvSpPr txBox="1">
            <a:spLocks/>
          </p:cNvSpPr>
          <p:nvPr/>
        </p:nvSpPr>
        <p:spPr>
          <a:xfrm>
            <a:off x="109136" y="108545"/>
            <a:ext cx="8915992" cy="1455079"/>
          </a:xfrm>
          <a:prstGeom prst="rect">
            <a:avLst/>
          </a:prstGeom>
        </p:spPr>
        <p:txBody>
          <a:bodyPr vert="horz" lIns="91440" tIns="45720" rIns="91440" bIns="45720" rtlCol="0" anchor="t" anchorCtr="0">
            <a:normAutofit/>
          </a:bodyPr>
          <a:lstStyle>
            <a:lvl1pPr algn="l" defTabSz="457200" rtl="0" eaLnBrk="1" latinLnBrk="0" hangingPunct="1">
              <a:spcBef>
                <a:spcPct val="0"/>
              </a:spcBef>
              <a:buNone/>
              <a:defRPr sz="3600" b="1" i="0" kern="1200">
                <a:solidFill>
                  <a:schemeClr val="accent1"/>
                </a:solidFill>
                <a:latin typeface="+mj-lt"/>
                <a:ea typeface="+mj-ea"/>
                <a:cs typeface="Arial Narrow Bold"/>
              </a:defRPr>
            </a:lvl1pPr>
          </a:lstStyle>
          <a:p>
            <a:r>
              <a:rPr lang="en-US" sz="3200" dirty="0" smtClean="0">
                <a:latin typeface="+mn-lt"/>
              </a:rPr>
              <a:t>ASAP estimates:</a:t>
            </a:r>
            <a:endParaRPr lang="en-US" sz="3000" b="0" dirty="0">
              <a:solidFill>
                <a:srgbClr val="002060"/>
              </a:solidFill>
              <a:latin typeface="+mn-lt"/>
            </a:endParaRPr>
          </a:p>
        </p:txBody>
      </p:sp>
      <p:sp>
        <p:nvSpPr>
          <p:cNvPr id="7" name="Title 3"/>
          <p:cNvSpPr txBox="1">
            <a:spLocks/>
          </p:cNvSpPr>
          <p:nvPr/>
        </p:nvSpPr>
        <p:spPr>
          <a:xfrm>
            <a:off x="64008" y="701266"/>
            <a:ext cx="4343400" cy="591472"/>
          </a:xfrm>
          <a:prstGeom prst="rect">
            <a:avLst/>
          </a:prstGeom>
        </p:spPr>
        <p:txBody>
          <a:bodyPr vert="horz" lIns="91440" tIns="45720" rIns="91440" bIns="45720" rtlCol="0" anchor="t" anchorCtr="0">
            <a:normAutofit/>
          </a:bodyPr>
          <a:lstStyle>
            <a:lvl1pPr algn="l" defTabSz="457200" rtl="0" eaLnBrk="1" latinLnBrk="0" hangingPunct="1">
              <a:spcBef>
                <a:spcPct val="0"/>
              </a:spcBef>
              <a:buNone/>
              <a:defRPr sz="3600" b="1" i="0" kern="1200">
                <a:solidFill>
                  <a:schemeClr val="accent1"/>
                </a:solidFill>
                <a:latin typeface="+mj-lt"/>
                <a:ea typeface="+mj-ea"/>
                <a:cs typeface="Arial Narrow Bold"/>
              </a:defRPr>
            </a:lvl1pPr>
          </a:lstStyle>
          <a:p>
            <a:r>
              <a:rPr lang="en-US" sz="3000" b="0" dirty="0" smtClean="0">
                <a:solidFill>
                  <a:srgbClr val="002060"/>
                </a:solidFill>
                <a:latin typeface="+mn-lt"/>
              </a:rPr>
              <a:t>Spawning stock biomass (</a:t>
            </a:r>
            <a:r>
              <a:rPr lang="en-US" sz="3000" b="0" dirty="0" err="1" smtClean="0">
                <a:solidFill>
                  <a:srgbClr val="002060"/>
                </a:solidFill>
                <a:latin typeface="+mn-lt"/>
              </a:rPr>
              <a:t>mt</a:t>
            </a:r>
            <a:r>
              <a:rPr lang="en-US" sz="3000" b="0" dirty="0" smtClean="0">
                <a:solidFill>
                  <a:srgbClr val="002060"/>
                </a:solidFill>
                <a:latin typeface="+mn-lt"/>
              </a:rPr>
              <a:t>)</a:t>
            </a:r>
            <a:endParaRPr lang="en-US" sz="3000" b="0" dirty="0">
              <a:solidFill>
                <a:srgbClr val="002060"/>
              </a:solidFill>
              <a:latin typeface="+mn-lt"/>
            </a:endParaRPr>
          </a:p>
        </p:txBody>
      </p:sp>
      <p:sp>
        <p:nvSpPr>
          <p:cNvPr id="8" name="Title 3"/>
          <p:cNvSpPr txBox="1">
            <a:spLocks/>
          </p:cNvSpPr>
          <p:nvPr/>
        </p:nvSpPr>
        <p:spPr>
          <a:xfrm>
            <a:off x="4943856" y="689172"/>
            <a:ext cx="4343400" cy="591472"/>
          </a:xfrm>
          <a:prstGeom prst="rect">
            <a:avLst/>
          </a:prstGeom>
        </p:spPr>
        <p:txBody>
          <a:bodyPr vert="horz" lIns="91440" tIns="45720" rIns="91440" bIns="45720" rtlCol="0" anchor="t" anchorCtr="0">
            <a:normAutofit/>
          </a:bodyPr>
          <a:lstStyle>
            <a:lvl1pPr algn="l" defTabSz="457200" rtl="0" eaLnBrk="1" latinLnBrk="0" hangingPunct="1">
              <a:spcBef>
                <a:spcPct val="0"/>
              </a:spcBef>
              <a:buNone/>
              <a:defRPr sz="3600" b="1" i="0" kern="1200">
                <a:solidFill>
                  <a:schemeClr val="accent1"/>
                </a:solidFill>
                <a:latin typeface="+mj-lt"/>
                <a:ea typeface="+mj-ea"/>
                <a:cs typeface="Arial Narrow Bold"/>
              </a:defRPr>
            </a:lvl1pPr>
          </a:lstStyle>
          <a:p>
            <a:r>
              <a:rPr lang="en-US" sz="3000" b="0" dirty="0" smtClean="0">
                <a:solidFill>
                  <a:srgbClr val="002060"/>
                </a:solidFill>
                <a:latin typeface="+mn-lt"/>
              </a:rPr>
              <a:t>Recruitment (000s)</a:t>
            </a:r>
            <a:endParaRPr lang="en-US" sz="3000" b="0" dirty="0">
              <a:solidFill>
                <a:srgbClr val="002060"/>
              </a:solidFill>
              <a:latin typeface="+mn-lt"/>
            </a:endParaRPr>
          </a:p>
        </p:txBody>
      </p:sp>
    </p:spTree>
    <p:extLst>
      <p:ext uri="{BB962C8B-B14F-4D97-AF65-F5344CB8AC3E}">
        <p14:creationId xmlns:p14="http://schemas.microsoft.com/office/powerpoint/2010/main" val="301549402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t="12583" r="4703"/>
          <a:stretch/>
        </p:blipFill>
        <p:spPr>
          <a:xfrm>
            <a:off x="109136" y="1509068"/>
            <a:ext cx="4321971" cy="4770191"/>
          </a:xfrm>
          <a:prstGeom prst="rect">
            <a:avLst/>
          </a:prstGeom>
        </p:spPr>
      </p:pic>
      <p:sp>
        <p:nvSpPr>
          <p:cNvPr id="6" name="Title 3"/>
          <p:cNvSpPr txBox="1">
            <a:spLocks/>
          </p:cNvSpPr>
          <p:nvPr/>
        </p:nvSpPr>
        <p:spPr>
          <a:xfrm>
            <a:off x="109136" y="108545"/>
            <a:ext cx="8915992" cy="1455079"/>
          </a:xfrm>
          <a:prstGeom prst="rect">
            <a:avLst/>
          </a:prstGeom>
        </p:spPr>
        <p:txBody>
          <a:bodyPr vert="horz" lIns="91440" tIns="45720" rIns="91440" bIns="45720" rtlCol="0" anchor="t" anchorCtr="0">
            <a:normAutofit/>
          </a:bodyPr>
          <a:lstStyle>
            <a:lvl1pPr algn="l" defTabSz="457200" rtl="0" eaLnBrk="1" latinLnBrk="0" hangingPunct="1">
              <a:spcBef>
                <a:spcPct val="0"/>
              </a:spcBef>
              <a:buNone/>
              <a:defRPr sz="3600" b="1" i="0" kern="1200">
                <a:solidFill>
                  <a:schemeClr val="accent1"/>
                </a:solidFill>
                <a:latin typeface="+mj-lt"/>
                <a:ea typeface="+mj-ea"/>
                <a:cs typeface="Arial Narrow Bold"/>
              </a:defRPr>
            </a:lvl1pPr>
          </a:lstStyle>
          <a:p>
            <a:r>
              <a:rPr lang="en-US" sz="3200" dirty="0" smtClean="0">
                <a:latin typeface="+mn-lt"/>
              </a:rPr>
              <a:t>ASAP estimates:</a:t>
            </a:r>
            <a:endParaRPr lang="en-US" sz="3000" b="0" dirty="0">
              <a:solidFill>
                <a:srgbClr val="002060"/>
              </a:solidFill>
              <a:latin typeface="+mn-lt"/>
            </a:endParaRPr>
          </a:p>
        </p:txBody>
      </p:sp>
      <p:sp>
        <p:nvSpPr>
          <p:cNvPr id="7" name="Title 3"/>
          <p:cNvSpPr txBox="1">
            <a:spLocks/>
          </p:cNvSpPr>
          <p:nvPr/>
        </p:nvSpPr>
        <p:spPr>
          <a:xfrm>
            <a:off x="128016" y="564106"/>
            <a:ext cx="4343400" cy="591472"/>
          </a:xfrm>
          <a:prstGeom prst="rect">
            <a:avLst/>
          </a:prstGeom>
        </p:spPr>
        <p:txBody>
          <a:bodyPr vert="horz" lIns="91440" tIns="45720" rIns="91440" bIns="45720" rtlCol="0" anchor="t" anchorCtr="0">
            <a:normAutofit/>
          </a:bodyPr>
          <a:lstStyle>
            <a:lvl1pPr algn="l" defTabSz="457200" rtl="0" eaLnBrk="1" latinLnBrk="0" hangingPunct="1">
              <a:spcBef>
                <a:spcPct val="0"/>
              </a:spcBef>
              <a:buNone/>
              <a:defRPr sz="3600" b="1" i="0" kern="1200">
                <a:solidFill>
                  <a:schemeClr val="accent1"/>
                </a:solidFill>
                <a:latin typeface="+mj-lt"/>
                <a:ea typeface="+mj-ea"/>
                <a:cs typeface="Arial Narrow Bold"/>
              </a:defRPr>
            </a:lvl1pPr>
          </a:lstStyle>
          <a:p>
            <a:r>
              <a:rPr lang="en-US" sz="3000" b="0" dirty="0" smtClean="0">
                <a:solidFill>
                  <a:srgbClr val="002060"/>
                </a:solidFill>
                <a:latin typeface="+mn-lt"/>
              </a:rPr>
              <a:t>R/SSB</a:t>
            </a:r>
            <a:endParaRPr lang="en-US" sz="3000" b="0" dirty="0">
              <a:solidFill>
                <a:srgbClr val="002060"/>
              </a:solidFill>
              <a:latin typeface="+mn-lt"/>
            </a:endParaRPr>
          </a:p>
        </p:txBody>
      </p:sp>
      <p:pic>
        <p:nvPicPr>
          <p:cNvPr id="2" name="Picture 1"/>
          <p:cNvPicPr>
            <a:picLocks noChangeAspect="1"/>
          </p:cNvPicPr>
          <p:nvPr/>
        </p:nvPicPr>
        <p:blipFill rotWithShape="1">
          <a:blip r:embed="rId4"/>
          <a:srcRect t="7414" r="36165" b="34277"/>
          <a:stretch/>
        </p:blipFill>
        <p:spPr>
          <a:xfrm>
            <a:off x="4471417" y="1695652"/>
            <a:ext cx="4672584" cy="4268031"/>
          </a:xfrm>
          <a:prstGeom prst="rect">
            <a:avLst/>
          </a:prstGeom>
          <a:solidFill>
            <a:schemeClr val="bg1"/>
          </a:solidFill>
        </p:spPr>
      </p:pic>
    </p:spTree>
    <p:extLst>
      <p:ext uri="{BB962C8B-B14F-4D97-AF65-F5344CB8AC3E}">
        <p14:creationId xmlns:p14="http://schemas.microsoft.com/office/powerpoint/2010/main" val="32210986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t="6732" r="14085"/>
          <a:stretch/>
        </p:blipFill>
        <p:spPr>
          <a:xfrm>
            <a:off x="3489324" y="449551"/>
            <a:ext cx="4895886" cy="6394735"/>
          </a:xfrm>
          <a:prstGeom prst="rect">
            <a:avLst/>
          </a:prstGeom>
        </p:spPr>
      </p:pic>
      <p:sp>
        <p:nvSpPr>
          <p:cNvPr id="6" name="Title 3"/>
          <p:cNvSpPr txBox="1">
            <a:spLocks/>
          </p:cNvSpPr>
          <p:nvPr/>
        </p:nvSpPr>
        <p:spPr>
          <a:xfrm>
            <a:off x="109136" y="99401"/>
            <a:ext cx="3525031" cy="2706715"/>
          </a:xfrm>
          <a:prstGeom prst="rect">
            <a:avLst/>
          </a:prstGeom>
        </p:spPr>
        <p:txBody>
          <a:bodyPr vert="horz" lIns="91440" tIns="45720" rIns="91440" bIns="45720" rtlCol="0" anchor="t" anchorCtr="0">
            <a:normAutofit/>
          </a:bodyPr>
          <a:lstStyle>
            <a:lvl1pPr algn="l" defTabSz="457200" rtl="0" eaLnBrk="1" latinLnBrk="0" hangingPunct="1">
              <a:spcBef>
                <a:spcPct val="0"/>
              </a:spcBef>
              <a:buNone/>
              <a:defRPr sz="3600" b="1" i="0" kern="1200">
                <a:solidFill>
                  <a:schemeClr val="accent1"/>
                </a:solidFill>
                <a:latin typeface="+mj-lt"/>
                <a:ea typeface="+mj-ea"/>
                <a:cs typeface="Arial Narrow Bold"/>
              </a:defRPr>
            </a:lvl1pPr>
          </a:lstStyle>
          <a:p>
            <a:r>
              <a:rPr lang="en-US" sz="3200" dirty="0" smtClean="0">
                <a:latin typeface="+mn-lt"/>
              </a:rPr>
              <a:t>ASAP estimates:</a:t>
            </a:r>
          </a:p>
          <a:p>
            <a:r>
              <a:rPr lang="en-US" sz="3000" b="0" dirty="0" smtClean="0">
                <a:solidFill>
                  <a:srgbClr val="002060"/>
                </a:solidFill>
                <a:latin typeface="+mn-lt"/>
              </a:rPr>
              <a:t>Fishing mortality</a:t>
            </a:r>
            <a:endParaRPr lang="en-US" sz="3000" b="0" dirty="0">
              <a:solidFill>
                <a:srgbClr val="002060"/>
              </a:solidFill>
              <a:latin typeface="+mn-lt"/>
            </a:endParaRPr>
          </a:p>
        </p:txBody>
      </p:sp>
    </p:spTree>
    <p:extLst>
      <p:ext uri="{BB962C8B-B14F-4D97-AF65-F5344CB8AC3E}">
        <p14:creationId xmlns:p14="http://schemas.microsoft.com/office/powerpoint/2010/main" val="172903541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t="73890" r="6082"/>
          <a:stretch/>
        </p:blipFill>
        <p:spPr>
          <a:xfrm>
            <a:off x="2568018" y="4665125"/>
            <a:ext cx="6601382" cy="2208137"/>
          </a:xfrm>
          <a:prstGeom prst="rect">
            <a:avLst/>
          </a:prstGeom>
        </p:spPr>
      </p:pic>
      <p:pic>
        <p:nvPicPr>
          <p:cNvPr id="16" name="Picture 15"/>
          <p:cNvPicPr>
            <a:picLocks noChangeAspect="1"/>
          </p:cNvPicPr>
          <p:nvPr/>
        </p:nvPicPr>
        <p:blipFill rotWithShape="1">
          <a:blip r:embed="rId3">
            <a:extLst>
              <a:ext uri="{28A0092B-C50C-407E-A947-70E740481C1C}">
                <a14:useLocalDpi xmlns:a14="http://schemas.microsoft.com/office/drawing/2010/main" val="0"/>
              </a:ext>
            </a:extLst>
          </a:blip>
          <a:srcRect l="-6533" t="38685" r="6533" b="33381"/>
          <a:stretch/>
        </p:blipFill>
        <p:spPr>
          <a:xfrm>
            <a:off x="2140521" y="2292227"/>
            <a:ext cx="7028879" cy="2362323"/>
          </a:xfrm>
          <a:prstGeom prst="rect">
            <a:avLst/>
          </a:prstGeom>
        </p:spPr>
      </p:pic>
      <p:pic>
        <p:nvPicPr>
          <p:cNvPr id="11" name="Picture 10"/>
          <p:cNvPicPr>
            <a:picLocks noChangeAspect="1"/>
          </p:cNvPicPr>
          <p:nvPr/>
        </p:nvPicPr>
        <p:blipFill rotWithShape="1">
          <a:blip r:embed="rId3">
            <a:extLst>
              <a:ext uri="{28A0092B-C50C-407E-A947-70E740481C1C}">
                <a14:useLocalDpi xmlns:a14="http://schemas.microsoft.com/office/drawing/2010/main" val="0"/>
              </a:ext>
            </a:extLst>
          </a:blip>
          <a:srcRect t="7609" r="6889" b="65787"/>
          <a:stretch/>
        </p:blipFill>
        <p:spPr>
          <a:xfrm>
            <a:off x="2589867" y="118232"/>
            <a:ext cx="6527518" cy="2243968"/>
          </a:xfrm>
          <a:prstGeom prst="rect">
            <a:avLst/>
          </a:prstGeom>
        </p:spPr>
      </p:pic>
      <p:sp>
        <p:nvSpPr>
          <p:cNvPr id="6" name="Title 3"/>
          <p:cNvSpPr txBox="1">
            <a:spLocks/>
          </p:cNvSpPr>
          <p:nvPr/>
        </p:nvSpPr>
        <p:spPr>
          <a:xfrm>
            <a:off x="109136" y="238957"/>
            <a:ext cx="8393419" cy="2706715"/>
          </a:xfrm>
          <a:prstGeom prst="rect">
            <a:avLst/>
          </a:prstGeom>
        </p:spPr>
        <p:txBody>
          <a:bodyPr vert="horz" lIns="91440" tIns="45720" rIns="91440" bIns="45720" rtlCol="0" anchor="t" anchorCtr="0">
            <a:normAutofit/>
          </a:bodyPr>
          <a:lstStyle>
            <a:lvl1pPr algn="l" defTabSz="457200" rtl="0" eaLnBrk="1" latinLnBrk="0" hangingPunct="1">
              <a:spcBef>
                <a:spcPct val="0"/>
              </a:spcBef>
              <a:buNone/>
              <a:defRPr sz="3600" b="1" i="0" kern="1200">
                <a:solidFill>
                  <a:schemeClr val="accent1"/>
                </a:solidFill>
                <a:latin typeface="+mj-lt"/>
                <a:ea typeface="+mj-ea"/>
                <a:cs typeface="Arial Narrow Bold"/>
              </a:defRPr>
            </a:lvl1pPr>
          </a:lstStyle>
          <a:p>
            <a:r>
              <a:rPr lang="en-US" sz="3200" dirty="0" smtClean="0">
                <a:latin typeface="+mn-lt"/>
              </a:rPr>
              <a:t>Retrospective </a:t>
            </a:r>
          </a:p>
          <a:p>
            <a:r>
              <a:rPr lang="en-US" sz="3200" dirty="0" smtClean="0">
                <a:latin typeface="+mn-lt"/>
              </a:rPr>
              <a:t>analysis:</a:t>
            </a:r>
          </a:p>
          <a:p>
            <a:r>
              <a:rPr lang="en-US" sz="3000" b="0" dirty="0" smtClean="0">
                <a:solidFill>
                  <a:srgbClr val="002060"/>
                </a:solidFill>
                <a:latin typeface="+mn-lt"/>
              </a:rPr>
              <a:t>5 year peels</a:t>
            </a:r>
          </a:p>
          <a:p>
            <a:r>
              <a:rPr lang="en-US" sz="3000" b="0" dirty="0" smtClean="0">
                <a:solidFill>
                  <a:srgbClr val="002060"/>
                </a:solidFill>
                <a:latin typeface="+mn-lt"/>
              </a:rPr>
              <a:t>2017-2021 </a:t>
            </a:r>
            <a:endParaRPr lang="en-US" sz="3000" b="0" dirty="0" smtClean="0">
              <a:solidFill>
                <a:srgbClr val="002060"/>
              </a:solidFill>
              <a:latin typeface="+mn-lt"/>
            </a:endParaRPr>
          </a:p>
        </p:txBody>
      </p:sp>
      <p:sp>
        <p:nvSpPr>
          <p:cNvPr id="3" name="TextBox 2"/>
          <p:cNvSpPr txBox="1"/>
          <p:nvPr/>
        </p:nvSpPr>
        <p:spPr>
          <a:xfrm>
            <a:off x="6756815" y="367905"/>
            <a:ext cx="1168910" cy="430887"/>
          </a:xfrm>
          <a:prstGeom prst="rect">
            <a:avLst/>
          </a:prstGeom>
          <a:solidFill>
            <a:schemeClr val="bg1"/>
          </a:solidFill>
        </p:spPr>
        <p:txBody>
          <a:bodyPr wrap="none" rtlCol="0">
            <a:spAutoFit/>
          </a:bodyPr>
          <a:lstStyle/>
          <a:p>
            <a:r>
              <a:rPr lang="el-GR" sz="2200" dirty="0" smtClean="0"/>
              <a:t>ρ</a:t>
            </a:r>
            <a:r>
              <a:rPr lang="en-US" sz="2200" dirty="0" smtClean="0"/>
              <a:t>= -0.306</a:t>
            </a:r>
            <a:endParaRPr lang="en-US" sz="2200" dirty="0"/>
          </a:p>
        </p:txBody>
      </p:sp>
      <p:sp>
        <p:nvSpPr>
          <p:cNvPr id="12" name="TextBox 11"/>
          <p:cNvSpPr txBox="1"/>
          <p:nvPr/>
        </p:nvSpPr>
        <p:spPr>
          <a:xfrm>
            <a:off x="6827349" y="2611670"/>
            <a:ext cx="1027845" cy="430887"/>
          </a:xfrm>
          <a:prstGeom prst="rect">
            <a:avLst/>
          </a:prstGeom>
          <a:solidFill>
            <a:schemeClr val="bg1"/>
          </a:solidFill>
        </p:spPr>
        <p:txBody>
          <a:bodyPr wrap="none" rtlCol="0">
            <a:spAutoFit/>
          </a:bodyPr>
          <a:lstStyle/>
          <a:p>
            <a:r>
              <a:rPr lang="el-GR" sz="2200" dirty="0" smtClean="0"/>
              <a:t>ρ</a:t>
            </a:r>
            <a:r>
              <a:rPr lang="en-US" sz="2200" dirty="0" smtClean="0"/>
              <a:t>=0.485</a:t>
            </a:r>
            <a:endParaRPr lang="en-US" sz="2200" dirty="0"/>
          </a:p>
        </p:txBody>
      </p:sp>
      <p:sp>
        <p:nvSpPr>
          <p:cNvPr id="13" name="TextBox 12"/>
          <p:cNvSpPr txBox="1"/>
          <p:nvPr/>
        </p:nvSpPr>
        <p:spPr>
          <a:xfrm>
            <a:off x="6827348" y="4814216"/>
            <a:ext cx="1027845" cy="430887"/>
          </a:xfrm>
          <a:prstGeom prst="rect">
            <a:avLst/>
          </a:prstGeom>
          <a:solidFill>
            <a:schemeClr val="bg1"/>
          </a:solidFill>
        </p:spPr>
        <p:txBody>
          <a:bodyPr wrap="none" rtlCol="0">
            <a:spAutoFit/>
          </a:bodyPr>
          <a:lstStyle/>
          <a:p>
            <a:r>
              <a:rPr lang="el-GR" sz="2200" dirty="0" smtClean="0"/>
              <a:t>ρ</a:t>
            </a:r>
            <a:r>
              <a:rPr lang="en-US" sz="2200" dirty="0" smtClean="0"/>
              <a:t>=0.132</a:t>
            </a:r>
            <a:endParaRPr lang="en-US" sz="2200" dirty="0"/>
          </a:p>
        </p:txBody>
      </p:sp>
      <p:sp>
        <p:nvSpPr>
          <p:cNvPr id="2" name="TextBox 1"/>
          <p:cNvSpPr txBox="1"/>
          <p:nvPr/>
        </p:nvSpPr>
        <p:spPr>
          <a:xfrm flipH="1">
            <a:off x="0" y="4866009"/>
            <a:ext cx="2532746" cy="1938992"/>
          </a:xfrm>
          <a:prstGeom prst="rect">
            <a:avLst/>
          </a:prstGeom>
          <a:noFill/>
        </p:spPr>
        <p:txBody>
          <a:bodyPr wrap="square" rtlCol="0">
            <a:spAutoFit/>
          </a:bodyPr>
          <a:lstStyle/>
          <a:p>
            <a:r>
              <a:rPr lang="en-US" sz="2400" dirty="0" smtClean="0">
                <a:solidFill>
                  <a:schemeClr val="tx1">
                    <a:lumMod val="75000"/>
                    <a:lumOff val="25000"/>
                  </a:schemeClr>
                </a:solidFill>
              </a:rPr>
              <a:t>2021 MT</a:t>
            </a:r>
          </a:p>
          <a:p>
            <a:r>
              <a:rPr lang="en-US" sz="2400" dirty="0" err="1" smtClean="0">
                <a:solidFill>
                  <a:schemeClr val="tx1">
                    <a:lumMod val="75000"/>
                    <a:lumOff val="25000"/>
                  </a:schemeClr>
                </a:solidFill>
              </a:rPr>
              <a:t>Mohns</a:t>
            </a:r>
            <a:r>
              <a:rPr lang="en-US" sz="2400" dirty="0" smtClean="0">
                <a:solidFill>
                  <a:schemeClr val="tx1">
                    <a:lumMod val="75000"/>
                    <a:lumOff val="25000"/>
                  </a:schemeClr>
                </a:solidFill>
              </a:rPr>
              <a:t> </a:t>
            </a:r>
            <a:r>
              <a:rPr lang="el-GR" sz="2400" dirty="0">
                <a:solidFill>
                  <a:schemeClr val="tx1">
                    <a:lumMod val="75000"/>
                    <a:lumOff val="25000"/>
                  </a:schemeClr>
                </a:solidFill>
              </a:rPr>
              <a:t>ρ </a:t>
            </a:r>
            <a:r>
              <a:rPr lang="en-US" sz="2400" dirty="0" smtClean="0">
                <a:solidFill>
                  <a:schemeClr val="tx1">
                    <a:lumMod val="75000"/>
                    <a:lumOff val="25000"/>
                  </a:schemeClr>
                </a:solidFill>
              </a:rPr>
              <a:t>estimates:</a:t>
            </a:r>
          </a:p>
          <a:p>
            <a:r>
              <a:rPr lang="en-US" sz="2400" dirty="0" smtClean="0">
                <a:solidFill>
                  <a:schemeClr val="tx1">
                    <a:lumMod val="75000"/>
                    <a:lumOff val="25000"/>
                  </a:schemeClr>
                </a:solidFill>
              </a:rPr>
              <a:t>F = -0.093</a:t>
            </a:r>
          </a:p>
          <a:p>
            <a:r>
              <a:rPr lang="en-US" sz="2400" dirty="0" smtClean="0">
                <a:solidFill>
                  <a:schemeClr val="tx1">
                    <a:lumMod val="75000"/>
                    <a:lumOff val="25000"/>
                  </a:schemeClr>
                </a:solidFill>
              </a:rPr>
              <a:t>SSB = 0.326</a:t>
            </a:r>
          </a:p>
          <a:p>
            <a:r>
              <a:rPr lang="en-US" sz="2400" dirty="0" err="1" smtClean="0">
                <a:solidFill>
                  <a:schemeClr val="tx1">
                    <a:lumMod val="75000"/>
                    <a:lumOff val="25000"/>
                  </a:schemeClr>
                </a:solidFill>
              </a:rPr>
              <a:t>Rect</a:t>
            </a:r>
            <a:r>
              <a:rPr lang="en-US" sz="2400" dirty="0" smtClean="0">
                <a:solidFill>
                  <a:schemeClr val="tx1">
                    <a:lumMod val="75000"/>
                    <a:lumOff val="25000"/>
                  </a:schemeClr>
                </a:solidFill>
              </a:rPr>
              <a:t> = 0.431</a:t>
            </a:r>
            <a:endParaRPr lang="en-US" sz="2400" dirty="0">
              <a:solidFill>
                <a:schemeClr val="tx1">
                  <a:lumMod val="75000"/>
                  <a:lumOff val="25000"/>
                </a:schemeClr>
              </a:solidFill>
            </a:endParaRPr>
          </a:p>
        </p:txBody>
      </p:sp>
    </p:spTree>
    <p:extLst>
      <p:ext uri="{BB962C8B-B14F-4D97-AF65-F5344CB8AC3E}">
        <p14:creationId xmlns:p14="http://schemas.microsoft.com/office/powerpoint/2010/main" val="147114917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r="34462" b="37850"/>
          <a:stretch/>
        </p:blipFill>
        <p:spPr>
          <a:xfrm>
            <a:off x="1538980" y="1567530"/>
            <a:ext cx="5975004" cy="4515318"/>
          </a:xfrm>
          <a:prstGeom prst="rect">
            <a:avLst/>
          </a:prstGeom>
        </p:spPr>
      </p:pic>
      <p:sp>
        <p:nvSpPr>
          <p:cNvPr id="10" name="TextBox 9"/>
          <p:cNvSpPr txBox="1"/>
          <p:nvPr/>
        </p:nvSpPr>
        <p:spPr>
          <a:xfrm>
            <a:off x="2963400" y="3196444"/>
            <a:ext cx="1239442" cy="369332"/>
          </a:xfrm>
          <a:prstGeom prst="rect">
            <a:avLst/>
          </a:prstGeom>
          <a:noFill/>
        </p:spPr>
        <p:txBody>
          <a:bodyPr wrap="none" rtlCol="0">
            <a:spAutoFit/>
          </a:bodyPr>
          <a:lstStyle/>
          <a:p>
            <a:r>
              <a:rPr lang="en-US" dirty="0" smtClean="0"/>
              <a:t>rho-adjusted</a:t>
            </a:r>
            <a:endParaRPr lang="en-US" dirty="0"/>
          </a:p>
        </p:txBody>
      </p:sp>
      <p:sp>
        <p:nvSpPr>
          <p:cNvPr id="6" name="Title 3"/>
          <p:cNvSpPr txBox="1">
            <a:spLocks/>
          </p:cNvSpPr>
          <p:nvPr/>
        </p:nvSpPr>
        <p:spPr>
          <a:xfrm>
            <a:off x="109136" y="254850"/>
            <a:ext cx="8769050" cy="2615942"/>
          </a:xfrm>
          <a:prstGeom prst="rect">
            <a:avLst/>
          </a:prstGeom>
        </p:spPr>
        <p:txBody>
          <a:bodyPr vert="horz" lIns="91440" tIns="45720" rIns="91440" bIns="45720" rtlCol="0" anchor="t" anchorCtr="0">
            <a:normAutofit/>
          </a:bodyPr>
          <a:lstStyle>
            <a:lvl1pPr algn="l" defTabSz="457200" rtl="0" eaLnBrk="1" latinLnBrk="0" hangingPunct="1">
              <a:spcBef>
                <a:spcPct val="0"/>
              </a:spcBef>
              <a:buNone/>
              <a:defRPr sz="3600" b="1" i="0" kern="1200">
                <a:solidFill>
                  <a:schemeClr val="accent1"/>
                </a:solidFill>
                <a:latin typeface="+mj-lt"/>
                <a:ea typeface="+mj-ea"/>
                <a:cs typeface="Arial Narrow Bold"/>
              </a:defRPr>
            </a:lvl1pPr>
          </a:lstStyle>
          <a:p>
            <a:r>
              <a:rPr lang="en-US" sz="3200" dirty="0" smtClean="0">
                <a:latin typeface="+mn-lt"/>
              </a:rPr>
              <a:t>Retrospective analysis: </a:t>
            </a:r>
          </a:p>
          <a:p>
            <a:r>
              <a:rPr lang="en-US" sz="3000" b="0" dirty="0" smtClean="0">
                <a:solidFill>
                  <a:srgbClr val="002060"/>
                </a:solidFill>
                <a:latin typeface="+mn-lt"/>
              </a:rPr>
              <a:t>Terminal year estimates with 90% CIs</a:t>
            </a:r>
            <a:r>
              <a:rPr lang="en-US" sz="3200" b="0" dirty="0" smtClean="0">
                <a:solidFill>
                  <a:srgbClr val="002060"/>
                </a:solidFill>
                <a:latin typeface="+mn-lt"/>
              </a:rPr>
              <a:t> </a:t>
            </a:r>
          </a:p>
        </p:txBody>
      </p:sp>
      <p:sp>
        <p:nvSpPr>
          <p:cNvPr id="8" name="TextBox 7"/>
          <p:cNvSpPr txBox="1"/>
          <p:nvPr/>
        </p:nvSpPr>
        <p:spPr>
          <a:xfrm>
            <a:off x="5185610" y="3810324"/>
            <a:ext cx="795411" cy="369332"/>
          </a:xfrm>
          <a:prstGeom prst="rect">
            <a:avLst/>
          </a:prstGeom>
          <a:noFill/>
        </p:spPr>
        <p:txBody>
          <a:bodyPr wrap="none" rtlCol="0">
            <a:spAutoFit/>
          </a:bodyPr>
          <a:lstStyle/>
          <a:p>
            <a:r>
              <a:rPr lang="en-US" dirty="0"/>
              <a:t>o</a:t>
            </a:r>
            <a:r>
              <a:rPr lang="en-US" dirty="0" smtClean="0"/>
              <a:t>riginal</a:t>
            </a:r>
            <a:endParaRPr lang="en-US" dirty="0"/>
          </a:p>
        </p:txBody>
      </p:sp>
    </p:spTree>
    <p:extLst>
      <p:ext uri="{BB962C8B-B14F-4D97-AF65-F5344CB8AC3E}">
        <p14:creationId xmlns:p14="http://schemas.microsoft.com/office/powerpoint/2010/main" val="31163261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r="34579" b="33953"/>
          <a:stretch/>
        </p:blipFill>
        <p:spPr>
          <a:xfrm>
            <a:off x="998536" y="1004257"/>
            <a:ext cx="6624290" cy="5329424"/>
          </a:xfrm>
          <a:prstGeom prst="rect">
            <a:avLst/>
          </a:prstGeom>
        </p:spPr>
      </p:pic>
      <p:sp>
        <p:nvSpPr>
          <p:cNvPr id="6" name="Title 3"/>
          <p:cNvSpPr txBox="1">
            <a:spLocks/>
          </p:cNvSpPr>
          <p:nvPr/>
        </p:nvSpPr>
        <p:spPr>
          <a:xfrm>
            <a:off x="109135" y="254849"/>
            <a:ext cx="8871091" cy="1079817"/>
          </a:xfrm>
          <a:prstGeom prst="rect">
            <a:avLst/>
          </a:prstGeom>
        </p:spPr>
        <p:txBody>
          <a:bodyPr vert="horz" lIns="91440" tIns="45720" rIns="91440" bIns="45720" rtlCol="0" anchor="t" anchorCtr="0">
            <a:normAutofit/>
          </a:bodyPr>
          <a:lstStyle>
            <a:lvl1pPr algn="l" defTabSz="457200" rtl="0" eaLnBrk="1" latinLnBrk="0" hangingPunct="1">
              <a:spcBef>
                <a:spcPct val="0"/>
              </a:spcBef>
              <a:buNone/>
              <a:defRPr sz="3600" b="1" i="0" kern="1200">
                <a:solidFill>
                  <a:schemeClr val="accent1"/>
                </a:solidFill>
                <a:latin typeface="+mj-lt"/>
                <a:ea typeface="+mj-ea"/>
                <a:cs typeface="Arial Narrow Bold"/>
              </a:defRPr>
            </a:lvl1pPr>
          </a:lstStyle>
          <a:p>
            <a:r>
              <a:rPr lang="en-US" sz="3200" dirty="0" smtClean="0">
                <a:latin typeface="+mn-lt"/>
              </a:rPr>
              <a:t>Natural mortality</a:t>
            </a:r>
            <a:endParaRPr lang="en-US" sz="3200" dirty="0">
              <a:latin typeface="+mn-lt"/>
            </a:endParaRPr>
          </a:p>
        </p:txBody>
      </p:sp>
    </p:spTree>
    <p:extLst>
      <p:ext uri="{BB962C8B-B14F-4D97-AF65-F5344CB8AC3E}">
        <p14:creationId xmlns:p14="http://schemas.microsoft.com/office/powerpoint/2010/main" val="252257999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9F9F9"/>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t="3679" b="2546"/>
          <a:stretch/>
        </p:blipFill>
        <p:spPr>
          <a:xfrm>
            <a:off x="4668468" y="114301"/>
            <a:ext cx="4464844" cy="6743700"/>
          </a:xfrm>
          <a:prstGeom prst="rect">
            <a:avLst/>
          </a:prstGeom>
        </p:spPr>
      </p:pic>
      <p:sp>
        <p:nvSpPr>
          <p:cNvPr id="6" name="Title 3"/>
          <p:cNvSpPr txBox="1">
            <a:spLocks/>
          </p:cNvSpPr>
          <p:nvPr/>
        </p:nvSpPr>
        <p:spPr>
          <a:xfrm>
            <a:off x="109136" y="254849"/>
            <a:ext cx="7615497" cy="1079817"/>
          </a:xfrm>
          <a:prstGeom prst="rect">
            <a:avLst/>
          </a:prstGeom>
        </p:spPr>
        <p:txBody>
          <a:bodyPr vert="horz" lIns="91440" tIns="45720" rIns="91440" bIns="45720" rtlCol="0" anchor="t" anchorCtr="0">
            <a:normAutofit/>
          </a:bodyPr>
          <a:lstStyle>
            <a:lvl1pPr algn="l" defTabSz="457200" rtl="0" eaLnBrk="1" latinLnBrk="0" hangingPunct="1">
              <a:spcBef>
                <a:spcPct val="0"/>
              </a:spcBef>
              <a:buNone/>
              <a:defRPr sz="3600" b="1" i="0" kern="1200">
                <a:solidFill>
                  <a:schemeClr val="accent1"/>
                </a:solidFill>
                <a:latin typeface="+mj-lt"/>
                <a:ea typeface="+mj-ea"/>
                <a:cs typeface="Arial Narrow Bold"/>
              </a:defRPr>
            </a:lvl1pPr>
          </a:lstStyle>
          <a:p>
            <a:r>
              <a:rPr lang="en-US" sz="3200" dirty="0" smtClean="0">
                <a:latin typeface="+mn-lt"/>
              </a:rPr>
              <a:t>Historical retrospective</a:t>
            </a:r>
            <a:endParaRPr lang="en-US" sz="3200" dirty="0">
              <a:latin typeface="+mn-lt"/>
            </a:endParaRPr>
          </a:p>
        </p:txBody>
      </p:sp>
      <p:sp>
        <p:nvSpPr>
          <p:cNvPr id="9" name="TextBox 8"/>
          <p:cNvSpPr txBox="1"/>
          <p:nvPr/>
        </p:nvSpPr>
        <p:spPr>
          <a:xfrm>
            <a:off x="115611" y="5933045"/>
            <a:ext cx="4513100" cy="461665"/>
          </a:xfrm>
          <a:prstGeom prst="rect">
            <a:avLst/>
          </a:prstGeom>
          <a:noFill/>
        </p:spPr>
        <p:txBody>
          <a:bodyPr wrap="square" rtlCol="0">
            <a:spAutoFit/>
          </a:bodyPr>
          <a:lstStyle/>
          <a:p>
            <a:pPr marL="0" lvl="1"/>
            <a:r>
              <a:rPr lang="en-US" sz="2400" dirty="0" smtClean="0">
                <a:solidFill>
                  <a:srgbClr val="002060"/>
                </a:solidFill>
              </a:rPr>
              <a:t>* 2009 TRAC did not pass peer review</a:t>
            </a:r>
          </a:p>
        </p:txBody>
      </p:sp>
    </p:spTree>
    <p:extLst>
      <p:ext uri="{BB962C8B-B14F-4D97-AF65-F5344CB8AC3E}">
        <p14:creationId xmlns:p14="http://schemas.microsoft.com/office/powerpoint/2010/main" val="95062919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0F0F0"/>
        </a:solidFill>
        <a:effectLst/>
      </p:bgPr>
    </p:bg>
    <p:spTree>
      <p:nvGrpSpPr>
        <p:cNvPr id="1" name=""/>
        <p:cNvGrpSpPr/>
        <p:nvPr/>
      </p:nvGrpSpPr>
      <p:grpSpPr>
        <a:xfrm>
          <a:off x="0" y="0"/>
          <a:ext cx="0" cy="0"/>
          <a:chOff x="0" y="0"/>
          <a:chExt cx="0" cy="0"/>
        </a:xfrm>
      </p:grpSpPr>
      <p:sp>
        <p:nvSpPr>
          <p:cNvPr id="5" name="Title 3"/>
          <p:cNvSpPr txBox="1">
            <a:spLocks/>
          </p:cNvSpPr>
          <p:nvPr/>
        </p:nvSpPr>
        <p:spPr>
          <a:xfrm>
            <a:off x="78372" y="290941"/>
            <a:ext cx="9077234" cy="1325563"/>
          </a:xfrm>
          <a:prstGeom prst="rect">
            <a:avLst/>
          </a:prstGeom>
        </p:spPr>
        <p:txBody>
          <a:bodyPr vert="horz" lIns="91440" tIns="45720" rIns="91440" bIns="45720" rtlCol="0" anchor="t" anchorCtr="0">
            <a:normAutofit/>
          </a:bodyPr>
          <a:lstStyle>
            <a:lvl1pPr algn="l" defTabSz="457200" rtl="0" eaLnBrk="1" latinLnBrk="0" hangingPunct="1">
              <a:spcBef>
                <a:spcPct val="0"/>
              </a:spcBef>
              <a:buNone/>
              <a:defRPr sz="3600" b="1" i="0" kern="1200">
                <a:solidFill>
                  <a:schemeClr val="accent1"/>
                </a:solidFill>
                <a:latin typeface="+mj-lt"/>
                <a:ea typeface="+mj-ea"/>
                <a:cs typeface="Arial Narrow Bold"/>
              </a:defRPr>
            </a:lvl1pPr>
          </a:lstStyle>
          <a:p>
            <a:r>
              <a:rPr lang="en-US" sz="3200" dirty="0" smtClean="0">
                <a:latin typeface="+mn-lt"/>
              </a:rPr>
              <a:t>Background</a:t>
            </a:r>
            <a:endParaRPr lang="en-US" sz="3200" dirty="0">
              <a:latin typeface="+mn-lt"/>
            </a:endParaRPr>
          </a:p>
        </p:txBody>
      </p:sp>
      <p:sp>
        <p:nvSpPr>
          <p:cNvPr id="6" name="Content Placeholder 4"/>
          <p:cNvSpPr txBox="1">
            <a:spLocks/>
          </p:cNvSpPr>
          <p:nvPr/>
        </p:nvSpPr>
        <p:spPr>
          <a:xfrm>
            <a:off x="113211" y="1066800"/>
            <a:ext cx="9030789" cy="5791200"/>
          </a:xfrm>
          <a:prstGeom prst="rect">
            <a:avLst/>
          </a:prstGeom>
        </p:spPr>
        <p:txBody>
          <a:bodyPr vert="horz" lIns="91440" tIns="45720" rIns="91440" bIns="45720" rtlCol="0">
            <a:normAutofit fontScale="92500"/>
          </a:bodyPr>
          <a:lstStyle>
            <a:lvl1pPr marL="342900" indent="-342900" algn="l" defTabSz="457200" rtl="0" eaLnBrk="1" latinLnBrk="0" hangingPunct="1">
              <a:spcBef>
                <a:spcPct val="20000"/>
              </a:spcBef>
              <a:buFont typeface="Arial"/>
              <a:buChar char="•"/>
              <a:defRPr sz="3200" kern="1200">
                <a:solidFill>
                  <a:schemeClr val="tx2"/>
                </a:solidFill>
                <a:latin typeface="+mn-lt"/>
                <a:ea typeface="+mn-ea"/>
                <a:cs typeface="+mn-cs"/>
              </a:defRPr>
            </a:lvl1pPr>
            <a:lvl2pPr marL="742950" indent="-285750" algn="l" defTabSz="457200" rtl="0" eaLnBrk="1" latinLnBrk="0" hangingPunct="1">
              <a:spcBef>
                <a:spcPct val="20000"/>
              </a:spcBef>
              <a:buFont typeface="Arial"/>
              <a:buChar char="•"/>
              <a:defRPr sz="3200" kern="1200">
                <a:solidFill>
                  <a:schemeClr val="tx2"/>
                </a:solidFill>
                <a:latin typeface="+mn-lt"/>
                <a:ea typeface="+mn-ea"/>
                <a:cs typeface="+mn-cs"/>
              </a:defRPr>
            </a:lvl2pPr>
            <a:lvl3pPr marL="1143000" indent="-228600" algn="l" defTabSz="457200" rtl="0" eaLnBrk="1" latinLnBrk="0" hangingPunct="1">
              <a:spcBef>
                <a:spcPct val="20000"/>
              </a:spcBef>
              <a:buFont typeface="Arial"/>
              <a:buChar char="•"/>
              <a:defRPr sz="2800" kern="1200">
                <a:solidFill>
                  <a:schemeClr val="tx2"/>
                </a:solidFill>
                <a:latin typeface="+mn-lt"/>
                <a:ea typeface="+mn-ea"/>
                <a:cs typeface="+mn-cs"/>
              </a:defRPr>
            </a:lvl3pPr>
            <a:lvl4pPr marL="1600200" indent="-228600" algn="l" defTabSz="457200" rtl="0" eaLnBrk="1" latinLnBrk="0" hangingPunct="1">
              <a:spcBef>
                <a:spcPct val="20000"/>
              </a:spcBef>
              <a:buFont typeface="Arial"/>
              <a:buChar char="•"/>
              <a:defRPr sz="2800" kern="1200">
                <a:solidFill>
                  <a:schemeClr val="tx2"/>
                </a:solidFill>
                <a:latin typeface="+mn-lt"/>
                <a:ea typeface="+mn-ea"/>
                <a:cs typeface="+mn-cs"/>
              </a:defRPr>
            </a:lvl4pPr>
            <a:lvl5pPr marL="2057400" indent="-228600" algn="l" defTabSz="457200" rtl="0" eaLnBrk="1" latinLnBrk="0" hangingPunct="1">
              <a:spcBef>
                <a:spcPct val="20000"/>
              </a:spcBef>
              <a:buFont typeface="Arial"/>
              <a:buChar char="•"/>
              <a:defRPr sz="2800" kern="1200">
                <a:solidFill>
                  <a:schemeClr val="tx2"/>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300"/>
              </a:spcBef>
            </a:pPr>
            <a:r>
              <a:rPr lang="en-US" sz="2400" dirty="0" smtClean="0">
                <a:solidFill>
                  <a:srgbClr val="002060"/>
                </a:solidFill>
              </a:rPr>
              <a:t>Last assessed and reviewed in July 2021 (2019 terminal year)</a:t>
            </a:r>
          </a:p>
          <a:p>
            <a:pPr>
              <a:spcBef>
                <a:spcPts val="300"/>
              </a:spcBef>
            </a:pPr>
            <a:r>
              <a:rPr lang="en-US" sz="2400" dirty="0" smtClean="0">
                <a:solidFill>
                  <a:srgbClr val="002060"/>
                </a:solidFill>
              </a:rPr>
              <a:t>Primary assessment model = ASAP</a:t>
            </a:r>
            <a:endParaRPr lang="en-US" sz="2200" dirty="0" smtClean="0">
              <a:solidFill>
                <a:srgbClr val="002060"/>
              </a:solidFill>
            </a:endParaRPr>
          </a:p>
          <a:p>
            <a:pPr lvl="1">
              <a:spcBef>
                <a:spcPts val="300"/>
              </a:spcBef>
            </a:pPr>
            <a:r>
              <a:rPr lang="en-US" sz="2400" dirty="0" smtClean="0">
                <a:solidFill>
                  <a:srgbClr val="002060"/>
                </a:solidFill>
              </a:rPr>
              <a:t>Ages 1-10</a:t>
            </a:r>
            <a:r>
              <a:rPr lang="en-US" sz="2400" baseline="30000" dirty="0" smtClean="0">
                <a:solidFill>
                  <a:srgbClr val="002060"/>
                </a:solidFill>
              </a:rPr>
              <a:t>+</a:t>
            </a:r>
            <a:r>
              <a:rPr lang="en-US" sz="2400" dirty="0" smtClean="0">
                <a:solidFill>
                  <a:srgbClr val="002060"/>
                </a:solidFill>
              </a:rPr>
              <a:t>; Constant M = 0.2</a:t>
            </a:r>
          </a:p>
          <a:p>
            <a:pPr lvl="1">
              <a:spcBef>
                <a:spcPts val="300"/>
              </a:spcBef>
            </a:pPr>
            <a:r>
              <a:rPr lang="en-US" sz="2400" dirty="0" smtClean="0">
                <a:solidFill>
                  <a:srgbClr val="002060"/>
                </a:solidFill>
              </a:rPr>
              <a:t>One fishing fleet, time-invariant flat-topped selectivity (age 6</a:t>
            </a:r>
            <a:r>
              <a:rPr lang="en-US" sz="2400" baseline="30000" dirty="0" smtClean="0">
                <a:solidFill>
                  <a:srgbClr val="002060"/>
                </a:solidFill>
              </a:rPr>
              <a:t>+ </a:t>
            </a:r>
            <a:r>
              <a:rPr lang="en-US" sz="2400" dirty="0" smtClean="0">
                <a:solidFill>
                  <a:srgbClr val="002060"/>
                </a:solidFill>
              </a:rPr>
              <a:t>= 1)</a:t>
            </a:r>
          </a:p>
          <a:p>
            <a:pPr lvl="1">
              <a:spcBef>
                <a:spcPts val="300"/>
              </a:spcBef>
            </a:pPr>
            <a:r>
              <a:rPr lang="en-US" sz="2400" dirty="0" smtClean="0">
                <a:solidFill>
                  <a:srgbClr val="002060"/>
                </a:solidFill>
              </a:rPr>
              <a:t>Three fishery-independent surveys</a:t>
            </a:r>
          </a:p>
          <a:p>
            <a:pPr lvl="2">
              <a:spcBef>
                <a:spcPts val="300"/>
              </a:spcBef>
            </a:pPr>
            <a:r>
              <a:rPr lang="en-US" sz="2400" dirty="0" smtClean="0">
                <a:solidFill>
                  <a:srgbClr val="002060"/>
                </a:solidFill>
              </a:rPr>
              <a:t>Range-wide SSB index from egg surveys</a:t>
            </a:r>
          </a:p>
          <a:p>
            <a:pPr lvl="2">
              <a:spcBef>
                <a:spcPts val="300"/>
              </a:spcBef>
            </a:pPr>
            <a:r>
              <a:rPr lang="en-US" sz="2400" dirty="0" smtClean="0">
                <a:solidFill>
                  <a:srgbClr val="002060"/>
                </a:solidFill>
              </a:rPr>
              <a:t>Spring bottom trawl survey (ages 3</a:t>
            </a:r>
            <a:r>
              <a:rPr lang="en-US" sz="2400" baseline="30000" dirty="0" smtClean="0">
                <a:solidFill>
                  <a:srgbClr val="002060"/>
                </a:solidFill>
              </a:rPr>
              <a:t>+</a:t>
            </a:r>
            <a:r>
              <a:rPr lang="en-US" sz="2400" dirty="0" smtClean="0">
                <a:solidFill>
                  <a:srgbClr val="002060"/>
                </a:solidFill>
              </a:rPr>
              <a:t>, dome-shaped selectivity)</a:t>
            </a:r>
          </a:p>
          <a:p>
            <a:pPr lvl="3">
              <a:spcBef>
                <a:spcPts val="300"/>
              </a:spcBef>
            </a:pPr>
            <a:r>
              <a:rPr lang="en-US" sz="2400" dirty="0" smtClean="0">
                <a:solidFill>
                  <a:srgbClr val="002060"/>
                </a:solidFill>
              </a:rPr>
              <a:t>Albatross years (1974-2008)</a:t>
            </a:r>
          </a:p>
          <a:p>
            <a:pPr lvl="3">
              <a:spcBef>
                <a:spcPts val="300"/>
              </a:spcBef>
            </a:pPr>
            <a:r>
              <a:rPr lang="en-US" sz="2400" dirty="0" smtClean="0">
                <a:solidFill>
                  <a:srgbClr val="002060"/>
                </a:solidFill>
              </a:rPr>
              <a:t>Bigelow years (2009</a:t>
            </a:r>
            <a:r>
              <a:rPr lang="en-US" sz="2400" baseline="30000" dirty="0" smtClean="0">
                <a:solidFill>
                  <a:srgbClr val="002060"/>
                </a:solidFill>
              </a:rPr>
              <a:t>+ </a:t>
            </a:r>
            <a:r>
              <a:rPr lang="en-US" sz="2400" dirty="0" smtClean="0">
                <a:solidFill>
                  <a:srgbClr val="002060"/>
                </a:solidFill>
              </a:rPr>
              <a:t>)</a:t>
            </a:r>
          </a:p>
          <a:p>
            <a:pPr lvl="1">
              <a:spcBef>
                <a:spcPts val="300"/>
              </a:spcBef>
            </a:pPr>
            <a:r>
              <a:rPr lang="en-US" sz="2400" dirty="0" smtClean="0">
                <a:solidFill>
                  <a:srgbClr val="002060"/>
                </a:solidFill>
              </a:rPr>
              <a:t>Long-term projections based on empirical CDF derived using recruitment estimates from 1975 onward</a:t>
            </a:r>
          </a:p>
          <a:p>
            <a:pPr lvl="1">
              <a:spcBef>
                <a:spcPts val="300"/>
              </a:spcBef>
            </a:pPr>
            <a:r>
              <a:rPr lang="en-US" sz="2400" dirty="0" smtClean="0">
                <a:solidFill>
                  <a:srgbClr val="002060"/>
                </a:solidFill>
              </a:rPr>
              <a:t>BRPs: F40% as Fmsy proxy (0.22)</a:t>
            </a:r>
          </a:p>
          <a:p>
            <a:pPr>
              <a:spcBef>
                <a:spcPts val="300"/>
              </a:spcBef>
            </a:pPr>
            <a:r>
              <a:rPr lang="en-US" sz="2400" dirty="0" smtClean="0">
                <a:solidFill>
                  <a:srgbClr val="002060"/>
                </a:solidFill>
              </a:rPr>
              <a:t>Resulting stock status: overfished (24% of SSB </a:t>
            </a:r>
            <a:r>
              <a:rPr lang="en-US" sz="2400" dirty="0" err="1" smtClean="0">
                <a:solidFill>
                  <a:srgbClr val="002060"/>
                </a:solidFill>
              </a:rPr>
              <a:t>msy</a:t>
            </a:r>
            <a:r>
              <a:rPr lang="en-US" sz="2400" dirty="0" smtClean="0">
                <a:solidFill>
                  <a:srgbClr val="002060"/>
                </a:solidFill>
              </a:rPr>
              <a:t> proxy) with overfishing occurring (208% of Fmsy proxy)</a:t>
            </a:r>
          </a:p>
          <a:p>
            <a:pPr lvl="1">
              <a:spcBef>
                <a:spcPts val="300"/>
              </a:spcBef>
            </a:pPr>
            <a:r>
              <a:rPr lang="en-US" sz="2400" dirty="0" err="1" smtClean="0">
                <a:solidFill>
                  <a:srgbClr val="002060"/>
                </a:solidFill>
              </a:rPr>
              <a:t>Frebuild</a:t>
            </a:r>
            <a:r>
              <a:rPr lang="en-US" sz="2400" dirty="0" smtClean="0">
                <a:solidFill>
                  <a:srgbClr val="002060"/>
                </a:solidFill>
              </a:rPr>
              <a:t> = 0.12 (F to rebuild stock by 2032, assuming two-stanza recruitment)</a:t>
            </a:r>
          </a:p>
          <a:p>
            <a:pPr lvl="1">
              <a:spcBef>
                <a:spcPts val="300"/>
              </a:spcBef>
            </a:pPr>
            <a:endParaRPr lang="en-US" sz="2400" dirty="0" smtClean="0">
              <a:solidFill>
                <a:srgbClr val="002060"/>
              </a:solidFill>
            </a:endParaRPr>
          </a:p>
          <a:p>
            <a:pPr lvl="1">
              <a:spcBef>
                <a:spcPts val="300"/>
              </a:spcBef>
            </a:pPr>
            <a:endParaRPr lang="en-US" sz="2400" dirty="0" smtClean="0">
              <a:solidFill>
                <a:srgbClr val="002060"/>
              </a:solidFill>
            </a:endParaRPr>
          </a:p>
          <a:p>
            <a:pPr lvl="2">
              <a:spcBef>
                <a:spcPts val="300"/>
              </a:spcBef>
            </a:pPr>
            <a:endParaRPr lang="en-US" sz="2400" dirty="0" smtClean="0">
              <a:solidFill>
                <a:srgbClr val="002060"/>
              </a:solidFill>
            </a:endParaRPr>
          </a:p>
          <a:p>
            <a:pPr lvl="1">
              <a:spcBef>
                <a:spcPts val="300"/>
              </a:spcBef>
            </a:pPr>
            <a:endParaRPr lang="en-US" sz="2400" dirty="0">
              <a:solidFill>
                <a:srgbClr val="002060"/>
              </a:solidFill>
            </a:endParaRPr>
          </a:p>
        </p:txBody>
      </p:sp>
    </p:spTree>
    <p:extLst>
      <p:ext uri="{BB962C8B-B14F-4D97-AF65-F5344CB8AC3E}">
        <p14:creationId xmlns:p14="http://schemas.microsoft.com/office/powerpoint/2010/main" val="304076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
                                            <p:txEl>
                                              <p:pRg st="11" end="1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9F9F9"/>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t="3532" b="2479"/>
          <a:stretch/>
        </p:blipFill>
        <p:spPr>
          <a:xfrm>
            <a:off x="4679156" y="98911"/>
            <a:ext cx="4464844" cy="6759090"/>
          </a:xfrm>
          <a:prstGeom prst="rect">
            <a:avLst/>
          </a:prstGeom>
        </p:spPr>
      </p:pic>
      <p:sp>
        <p:nvSpPr>
          <p:cNvPr id="6" name="Title 3"/>
          <p:cNvSpPr txBox="1">
            <a:spLocks/>
          </p:cNvSpPr>
          <p:nvPr/>
        </p:nvSpPr>
        <p:spPr>
          <a:xfrm>
            <a:off x="109136" y="254849"/>
            <a:ext cx="7615497" cy="1079817"/>
          </a:xfrm>
          <a:prstGeom prst="rect">
            <a:avLst/>
          </a:prstGeom>
        </p:spPr>
        <p:txBody>
          <a:bodyPr vert="horz" lIns="91440" tIns="45720" rIns="91440" bIns="45720" rtlCol="0" anchor="t" anchorCtr="0">
            <a:normAutofit/>
          </a:bodyPr>
          <a:lstStyle>
            <a:lvl1pPr algn="l" defTabSz="457200" rtl="0" eaLnBrk="1" latinLnBrk="0" hangingPunct="1">
              <a:spcBef>
                <a:spcPct val="0"/>
              </a:spcBef>
              <a:buNone/>
              <a:defRPr sz="3600" b="1" i="0" kern="1200">
                <a:solidFill>
                  <a:schemeClr val="accent1"/>
                </a:solidFill>
                <a:latin typeface="+mj-lt"/>
                <a:ea typeface="+mj-ea"/>
                <a:cs typeface="Arial Narrow Bold"/>
              </a:defRPr>
            </a:lvl1pPr>
          </a:lstStyle>
          <a:p>
            <a:r>
              <a:rPr lang="en-US" sz="3200" dirty="0" smtClean="0">
                <a:latin typeface="+mn-lt"/>
              </a:rPr>
              <a:t>Historical retrospective</a:t>
            </a:r>
            <a:endParaRPr lang="en-US" sz="3200" dirty="0">
              <a:latin typeface="+mn-lt"/>
            </a:endParaRPr>
          </a:p>
        </p:txBody>
      </p:sp>
    </p:spTree>
    <p:extLst>
      <p:ext uri="{BB962C8B-B14F-4D97-AF65-F5344CB8AC3E}">
        <p14:creationId xmlns:p14="http://schemas.microsoft.com/office/powerpoint/2010/main" val="117924391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srcRect r="34282" b="37459"/>
          <a:stretch/>
        </p:blipFill>
        <p:spPr>
          <a:xfrm>
            <a:off x="223146" y="914504"/>
            <a:ext cx="6949583" cy="5497184"/>
          </a:xfrm>
          <a:prstGeom prst="rect">
            <a:avLst/>
          </a:prstGeom>
        </p:spPr>
      </p:pic>
      <p:sp>
        <p:nvSpPr>
          <p:cNvPr id="6" name="Title 3"/>
          <p:cNvSpPr txBox="1">
            <a:spLocks/>
          </p:cNvSpPr>
          <p:nvPr/>
        </p:nvSpPr>
        <p:spPr>
          <a:xfrm>
            <a:off x="109136" y="254849"/>
            <a:ext cx="9034864" cy="1079817"/>
          </a:xfrm>
          <a:prstGeom prst="rect">
            <a:avLst/>
          </a:prstGeom>
        </p:spPr>
        <p:txBody>
          <a:bodyPr vert="horz" lIns="91440" tIns="45720" rIns="91440" bIns="45720" rtlCol="0" anchor="t" anchorCtr="0">
            <a:normAutofit/>
          </a:bodyPr>
          <a:lstStyle>
            <a:lvl1pPr algn="l" defTabSz="457200" rtl="0" eaLnBrk="1" latinLnBrk="0" hangingPunct="1">
              <a:spcBef>
                <a:spcPct val="0"/>
              </a:spcBef>
              <a:buNone/>
              <a:defRPr sz="3600" b="1" i="0" kern="1200">
                <a:solidFill>
                  <a:schemeClr val="accent1"/>
                </a:solidFill>
                <a:latin typeface="+mj-lt"/>
                <a:ea typeface="+mj-ea"/>
                <a:cs typeface="Arial Narrow Bold"/>
              </a:defRPr>
            </a:lvl1pPr>
          </a:lstStyle>
          <a:p>
            <a:r>
              <a:rPr lang="en-US" sz="3200" dirty="0" smtClean="0">
                <a:latin typeface="+mn-lt"/>
              </a:rPr>
              <a:t>Comparison with 2021 MT projections</a:t>
            </a:r>
          </a:p>
        </p:txBody>
      </p:sp>
      <p:sp>
        <p:nvSpPr>
          <p:cNvPr id="5" name="Content Placeholder 4"/>
          <p:cNvSpPr txBox="1">
            <a:spLocks/>
          </p:cNvSpPr>
          <p:nvPr/>
        </p:nvSpPr>
        <p:spPr>
          <a:xfrm>
            <a:off x="213360" y="1143002"/>
            <a:ext cx="8930640" cy="2710543"/>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2"/>
                </a:solidFill>
                <a:latin typeface="+mn-lt"/>
                <a:ea typeface="+mn-ea"/>
                <a:cs typeface="+mn-cs"/>
              </a:defRPr>
            </a:lvl1pPr>
            <a:lvl2pPr marL="742950" indent="-285750" algn="l" defTabSz="457200" rtl="0" eaLnBrk="1" latinLnBrk="0" hangingPunct="1">
              <a:spcBef>
                <a:spcPct val="20000"/>
              </a:spcBef>
              <a:buFont typeface="Arial"/>
              <a:buChar char="•"/>
              <a:defRPr sz="3200" kern="1200">
                <a:solidFill>
                  <a:schemeClr val="tx2"/>
                </a:solidFill>
                <a:latin typeface="+mn-lt"/>
                <a:ea typeface="+mn-ea"/>
                <a:cs typeface="+mn-cs"/>
              </a:defRPr>
            </a:lvl2pPr>
            <a:lvl3pPr marL="1143000" indent="-228600" algn="l" defTabSz="457200" rtl="0" eaLnBrk="1" latinLnBrk="0" hangingPunct="1">
              <a:spcBef>
                <a:spcPct val="20000"/>
              </a:spcBef>
              <a:buFont typeface="Arial"/>
              <a:buChar char="•"/>
              <a:defRPr sz="2800" kern="1200">
                <a:solidFill>
                  <a:schemeClr val="tx2"/>
                </a:solidFill>
                <a:latin typeface="+mn-lt"/>
                <a:ea typeface="+mn-ea"/>
                <a:cs typeface="+mn-cs"/>
              </a:defRPr>
            </a:lvl3pPr>
            <a:lvl4pPr marL="1600200" indent="-228600" algn="l" defTabSz="457200" rtl="0" eaLnBrk="1" latinLnBrk="0" hangingPunct="1">
              <a:spcBef>
                <a:spcPct val="20000"/>
              </a:spcBef>
              <a:buFont typeface="Arial"/>
              <a:buChar char="•"/>
              <a:defRPr sz="2800" kern="1200">
                <a:solidFill>
                  <a:schemeClr val="tx2"/>
                </a:solidFill>
                <a:latin typeface="+mn-lt"/>
                <a:ea typeface="+mn-ea"/>
                <a:cs typeface="+mn-cs"/>
              </a:defRPr>
            </a:lvl4pPr>
            <a:lvl5pPr marL="2057400" indent="-228600" algn="l" defTabSz="457200" rtl="0" eaLnBrk="1" latinLnBrk="0" hangingPunct="1">
              <a:spcBef>
                <a:spcPct val="20000"/>
              </a:spcBef>
              <a:buFont typeface="Arial"/>
              <a:buChar char="•"/>
              <a:defRPr sz="2800" kern="1200">
                <a:solidFill>
                  <a:schemeClr val="tx2"/>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endParaRPr lang="en-US" sz="2800" dirty="0">
              <a:solidFill>
                <a:srgbClr val="002060"/>
              </a:solidFill>
            </a:endParaRPr>
          </a:p>
        </p:txBody>
      </p:sp>
      <p:sp>
        <p:nvSpPr>
          <p:cNvPr id="8" name="TextBox 7"/>
          <p:cNvSpPr txBox="1"/>
          <p:nvPr/>
        </p:nvSpPr>
        <p:spPr>
          <a:xfrm>
            <a:off x="7293935" y="1765005"/>
            <a:ext cx="1697837" cy="2277547"/>
          </a:xfrm>
          <a:prstGeom prst="rect">
            <a:avLst/>
          </a:prstGeom>
          <a:noFill/>
        </p:spPr>
        <p:txBody>
          <a:bodyPr wrap="none" rtlCol="0">
            <a:spAutoFit/>
          </a:bodyPr>
          <a:lstStyle/>
          <a:p>
            <a:r>
              <a:rPr lang="en-US" b="1" dirty="0" smtClean="0"/>
              <a:t>ASAP estimates:</a:t>
            </a:r>
          </a:p>
          <a:p>
            <a:r>
              <a:rPr lang="en-US" dirty="0" smtClean="0">
                <a:solidFill>
                  <a:srgbClr val="F3AF85"/>
                </a:solidFill>
              </a:rPr>
              <a:t>2021 MT</a:t>
            </a:r>
          </a:p>
          <a:p>
            <a:r>
              <a:rPr lang="en-US" dirty="0" smtClean="0"/>
              <a:t>2023 MT</a:t>
            </a:r>
          </a:p>
          <a:p>
            <a:endParaRPr lang="en-US" dirty="0"/>
          </a:p>
          <a:p>
            <a:r>
              <a:rPr lang="en-US" b="1" dirty="0" smtClean="0"/>
              <a:t>Projections:</a:t>
            </a:r>
          </a:p>
          <a:p>
            <a:r>
              <a:rPr lang="en-US" dirty="0" smtClean="0">
                <a:solidFill>
                  <a:srgbClr val="006600"/>
                </a:solidFill>
              </a:rPr>
              <a:t>2021 MT</a:t>
            </a:r>
          </a:p>
          <a:p>
            <a:r>
              <a:rPr lang="en-US" sz="1600" dirty="0" smtClean="0">
                <a:solidFill>
                  <a:srgbClr val="006600"/>
                </a:solidFill>
              </a:rPr>
              <a:t>(</a:t>
            </a:r>
            <a:r>
              <a:rPr lang="en-US" sz="1600" dirty="0" err="1" smtClean="0">
                <a:solidFill>
                  <a:srgbClr val="006600"/>
                </a:solidFill>
              </a:rPr>
              <a:t>Frebuild</a:t>
            </a:r>
            <a:r>
              <a:rPr lang="en-US" sz="1600" dirty="0" smtClean="0">
                <a:solidFill>
                  <a:srgbClr val="006600"/>
                </a:solidFill>
              </a:rPr>
              <a:t>, 0.12)</a:t>
            </a:r>
          </a:p>
          <a:p>
            <a:endParaRPr lang="en-US" dirty="0" smtClean="0">
              <a:solidFill>
                <a:srgbClr val="FF00FF"/>
              </a:solidFill>
            </a:endParaRPr>
          </a:p>
        </p:txBody>
      </p:sp>
      <p:pic>
        <p:nvPicPr>
          <p:cNvPr id="9" name="Picture 8"/>
          <p:cNvPicPr>
            <a:picLocks noChangeAspect="1"/>
          </p:cNvPicPr>
          <p:nvPr/>
        </p:nvPicPr>
        <p:blipFill>
          <a:blip r:embed="rId4"/>
          <a:stretch>
            <a:fillRect/>
          </a:stretch>
        </p:blipFill>
        <p:spPr>
          <a:xfrm>
            <a:off x="9548766" y="552450"/>
            <a:ext cx="7943850" cy="5753100"/>
          </a:xfrm>
          <a:prstGeom prst="rect">
            <a:avLst/>
          </a:prstGeom>
        </p:spPr>
      </p:pic>
    </p:spTree>
    <p:extLst>
      <p:ext uri="{BB962C8B-B14F-4D97-AF65-F5344CB8AC3E}">
        <p14:creationId xmlns:p14="http://schemas.microsoft.com/office/powerpoint/2010/main" val="194601703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a:xfrm>
          <a:off x="0" y="0"/>
          <a:ext cx="0" cy="0"/>
          <a:chOff x="0" y="0"/>
          <a:chExt cx="0" cy="0"/>
        </a:xfrm>
      </p:grpSpPr>
      <p:sp>
        <p:nvSpPr>
          <p:cNvPr id="6" name="Title 3"/>
          <p:cNvSpPr txBox="1">
            <a:spLocks/>
          </p:cNvSpPr>
          <p:nvPr/>
        </p:nvSpPr>
        <p:spPr>
          <a:xfrm>
            <a:off x="109136" y="254849"/>
            <a:ext cx="9034864" cy="1079817"/>
          </a:xfrm>
          <a:prstGeom prst="rect">
            <a:avLst/>
          </a:prstGeom>
        </p:spPr>
        <p:txBody>
          <a:bodyPr vert="horz" lIns="91440" tIns="45720" rIns="91440" bIns="45720" rtlCol="0" anchor="t" anchorCtr="0">
            <a:normAutofit/>
          </a:bodyPr>
          <a:lstStyle>
            <a:lvl1pPr algn="l" defTabSz="457200" rtl="0" eaLnBrk="1" latinLnBrk="0" hangingPunct="1">
              <a:spcBef>
                <a:spcPct val="0"/>
              </a:spcBef>
              <a:buNone/>
              <a:defRPr sz="3600" b="1" i="0" kern="1200">
                <a:solidFill>
                  <a:schemeClr val="accent1"/>
                </a:solidFill>
                <a:latin typeface="+mj-lt"/>
                <a:ea typeface="+mj-ea"/>
                <a:cs typeface="Arial Narrow Bold"/>
              </a:defRPr>
            </a:lvl1pPr>
          </a:lstStyle>
          <a:p>
            <a:r>
              <a:rPr lang="en-US" sz="3200" dirty="0" smtClean="0">
                <a:latin typeface="+mn-lt"/>
              </a:rPr>
              <a:t>2021 MT comparison with 2017 benchmark projections</a:t>
            </a:r>
          </a:p>
        </p:txBody>
      </p:sp>
      <p:sp>
        <p:nvSpPr>
          <p:cNvPr id="5" name="Content Placeholder 4"/>
          <p:cNvSpPr txBox="1">
            <a:spLocks/>
          </p:cNvSpPr>
          <p:nvPr/>
        </p:nvSpPr>
        <p:spPr>
          <a:xfrm>
            <a:off x="213360" y="1143002"/>
            <a:ext cx="8930640" cy="2710543"/>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2"/>
                </a:solidFill>
                <a:latin typeface="+mn-lt"/>
                <a:ea typeface="+mn-ea"/>
                <a:cs typeface="+mn-cs"/>
              </a:defRPr>
            </a:lvl1pPr>
            <a:lvl2pPr marL="742950" indent="-285750" algn="l" defTabSz="457200" rtl="0" eaLnBrk="1" latinLnBrk="0" hangingPunct="1">
              <a:spcBef>
                <a:spcPct val="20000"/>
              </a:spcBef>
              <a:buFont typeface="Arial"/>
              <a:buChar char="•"/>
              <a:defRPr sz="3200" kern="1200">
                <a:solidFill>
                  <a:schemeClr val="tx2"/>
                </a:solidFill>
                <a:latin typeface="+mn-lt"/>
                <a:ea typeface="+mn-ea"/>
                <a:cs typeface="+mn-cs"/>
              </a:defRPr>
            </a:lvl2pPr>
            <a:lvl3pPr marL="1143000" indent="-228600" algn="l" defTabSz="457200" rtl="0" eaLnBrk="1" latinLnBrk="0" hangingPunct="1">
              <a:spcBef>
                <a:spcPct val="20000"/>
              </a:spcBef>
              <a:buFont typeface="Arial"/>
              <a:buChar char="•"/>
              <a:defRPr sz="2800" kern="1200">
                <a:solidFill>
                  <a:schemeClr val="tx2"/>
                </a:solidFill>
                <a:latin typeface="+mn-lt"/>
                <a:ea typeface="+mn-ea"/>
                <a:cs typeface="+mn-cs"/>
              </a:defRPr>
            </a:lvl3pPr>
            <a:lvl4pPr marL="1600200" indent="-228600" algn="l" defTabSz="457200" rtl="0" eaLnBrk="1" latinLnBrk="0" hangingPunct="1">
              <a:spcBef>
                <a:spcPct val="20000"/>
              </a:spcBef>
              <a:buFont typeface="Arial"/>
              <a:buChar char="•"/>
              <a:defRPr sz="2800" kern="1200">
                <a:solidFill>
                  <a:schemeClr val="tx2"/>
                </a:solidFill>
                <a:latin typeface="+mn-lt"/>
                <a:ea typeface="+mn-ea"/>
                <a:cs typeface="+mn-cs"/>
              </a:defRPr>
            </a:lvl4pPr>
            <a:lvl5pPr marL="2057400" indent="-228600" algn="l" defTabSz="457200" rtl="0" eaLnBrk="1" latinLnBrk="0" hangingPunct="1">
              <a:spcBef>
                <a:spcPct val="20000"/>
              </a:spcBef>
              <a:buFont typeface="Arial"/>
              <a:buChar char="•"/>
              <a:defRPr sz="2800" kern="1200">
                <a:solidFill>
                  <a:schemeClr val="tx2"/>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endParaRPr lang="en-US" sz="2800" dirty="0">
              <a:solidFill>
                <a:srgbClr val="002060"/>
              </a:solidFill>
            </a:endParaRPr>
          </a:p>
        </p:txBody>
      </p:sp>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r="34427" b="33862"/>
          <a:stretch/>
        </p:blipFill>
        <p:spPr>
          <a:xfrm>
            <a:off x="213360" y="892359"/>
            <a:ext cx="6931719" cy="5811185"/>
          </a:xfrm>
          <a:prstGeom prst="rect">
            <a:avLst/>
          </a:prstGeom>
        </p:spPr>
      </p:pic>
      <p:sp>
        <p:nvSpPr>
          <p:cNvPr id="8" name="TextBox 7"/>
          <p:cNvSpPr txBox="1"/>
          <p:nvPr/>
        </p:nvSpPr>
        <p:spPr>
          <a:xfrm>
            <a:off x="7293935" y="1765005"/>
            <a:ext cx="1697837" cy="2862322"/>
          </a:xfrm>
          <a:prstGeom prst="rect">
            <a:avLst/>
          </a:prstGeom>
          <a:noFill/>
        </p:spPr>
        <p:txBody>
          <a:bodyPr wrap="none" rtlCol="0">
            <a:spAutoFit/>
          </a:bodyPr>
          <a:lstStyle/>
          <a:p>
            <a:r>
              <a:rPr lang="en-US" b="1" dirty="0" smtClean="0"/>
              <a:t>ASAP estimates:</a:t>
            </a:r>
          </a:p>
          <a:p>
            <a:r>
              <a:rPr lang="en-US" dirty="0" smtClean="0">
                <a:solidFill>
                  <a:srgbClr val="F3AF85"/>
                </a:solidFill>
              </a:rPr>
              <a:t>2017 Benchmark</a:t>
            </a:r>
          </a:p>
          <a:p>
            <a:r>
              <a:rPr lang="en-US" dirty="0" smtClean="0"/>
              <a:t>2021 MT</a:t>
            </a:r>
          </a:p>
          <a:p>
            <a:endParaRPr lang="en-US" dirty="0"/>
          </a:p>
          <a:p>
            <a:r>
              <a:rPr lang="en-US" b="1" dirty="0" smtClean="0"/>
              <a:t>Projections:</a:t>
            </a:r>
          </a:p>
          <a:p>
            <a:r>
              <a:rPr lang="en-US" dirty="0" smtClean="0">
                <a:solidFill>
                  <a:srgbClr val="006600"/>
                </a:solidFill>
              </a:rPr>
              <a:t>2017 Benchmark</a:t>
            </a:r>
          </a:p>
          <a:p>
            <a:r>
              <a:rPr lang="en-US" sz="1600" dirty="0" smtClean="0">
                <a:solidFill>
                  <a:srgbClr val="006600"/>
                </a:solidFill>
              </a:rPr>
              <a:t>(</a:t>
            </a:r>
            <a:r>
              <a:rPr lang="en-US" sz="1600" dirty="0" err="1" smtClean="0">
                <a:solidFill>
                  <a:srgbClr val="006600"/>
                </a:solidFill>
              </a:rPr>
              <a:t>Frebuild</a:t>
            </a:r>
            <a:r>
              <a:rPr lang="en-US" sz="1600" dirty="0" smtClean="0">
                <a:solidFill>
                  <a:srgbClr val="006600"/>
                </a:solidFill>
              </a:rPr>
              <a:t>, 0.237)</a:t>
            </a:r>
          </a:p>
          <a:p>
            <a:endParaRPr lang="en-US" dirty="0" smtClean="0">
              <a:solidFill>
                <a:srgbClr val="FF00FF"/>
              </a:solidFill>
            </a:endParaRPr>
          </a:p>
          <a:p>
            <a:r>
              <a:rPr lang="en-US" dirty="0" smtClean="0">
                <a:solidFill>
                  <a:srgbClr val="FF00FF"/>
                </a:solidFill>
              </a:rPr>
              <a:t>2021 MT</a:t>
            </a:r>
          </a:p>
          <a:p>
            <a:r>
              <a:rPr lang="en-US" sz="1600" dirty="0" smtClean="0">
                <a:solidFill>
                  <a:srgbClr val="FF00FF"/>
                </a:solidFill>
              </a:rPr>
              <a:t>(Fmsy, 0.22)</a:t>
            </a:r>
            <a:endParaRPr lang="en-US" sz="1600" dirty="0">
              <a:solidFill>
                <a:srgbClr val="FF00FF"/>
              </a:solidFill>
            </a:endParaRPr>
          </a:p>
        </p:txBody>
      </p:sp>
    </p:spTree>
    <p:extLst>
      <p:ext uri="{BB962C8B-B14F-4D97-AF65-F5344CB8AC3E}">
        <p14:creationId xmlns:p14="http://schemas.microsoft.com/office/powerpoint/2010/main" val="347913514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0F0F0"/>
        </a:solidFill>
        <a:effectLst/>
      </p:bgPr>
    </p:bg>
    <p:spTree>
      <p:nvGrpSpPr>
        <p:cNvPr id="1" name=""/>
        <p:cNvGrpSpPr/>
        <p:nvPr/>
      </p:nvGrpSpPr>
      <p:grpSpPr>
        <a:xfrm>
          <a:off x="0" y="0"/>
          <a:ext cx="0" cy="0"/>
          <a:chOff x="0" y="0"/>
          <a:chExt cx="0" cy="0"/>
        </a:xfrm>
      </p:grpSpPr>
      <p:sp>
        <p:nvSpPr>
          <p:cNvPr id="5" name="Title 3"/>
          <p:cNvSpPr txBox="1">
            <a:spLocks/>
          </p:cNvSpPr>
          <p:nvPr/>
        </p:nvSpPr>
        <p:spPr>
          <a:xfrm>
            <a:off x="78372" y="367141"/>
            <a:ext cx="9077234" cy="5215053"/>
          </a:xfrm>
          <a:prstGeom prst="rect">
            <a:avLst/>
          </a:prstGeom>
        </p:spPr>
        <p:txBody>
          <a:bodyPr vert="horz" lIns="91440" tIns="45720" rIns="91440" bIns="45720" rtlCol="0" anchor="t" anchorCtr="0">
            <a:normAutofit/>
          </a:bodyPr>
          <a:lstStyle>
            <a:lvl1pPr algn="l" defTabSz="457200" rtl="0" eaLnBrk="1" latinLnBrk="0" hangingPunct="1">
              <a:spcBef>
                <a:spcPct val="0"/>
              </a:spcBef>
              <a:buNone/>
              <a:defRPr sz="3600" b="1" i="0" kern="1200">
                <a:solidFill>
                  <a:schemeClr val="accent1"/>
                </a:solidFill>
                <a:latin typeface="+mj-lt"/>
                <a:ea typeface="+mj-ea"/>
                <a:cs typeface="Arial Narrow Bold"/>
              </a:defRPr>
            </a:lvl1pPr>
          </a:lstStyle>
          <a:p>
            <a:r>
              <a:rPr lang="en-US" sz="3200" dirty="0" smtClean="0">
                <a:latin typeface="+mn-lt"/>
              </a:rPr>
              <a:t>Term of Reference 4:</a:t>
            </a:r>
            <a:r>
              <a:rPr lang="en-US" sz="2400" dirty="0" smtClean="0">
                <a:solidFill>
                  <a:srgbClr val="1E5C90"/>
                </a:solidFill>
                <a:latin typeface="+mn-lt"/>
              </a:rPr>
              <a:t> </a:t>
            </a:r>
          </a:p>
          <a:p>
            <a:r>
              <a:rPr lang="en-US" sz="2800" b="0" dirty="0" smtClean="0">
                <a:solidFill>
                  <a:srgbClr val="002060"/>
                </a:solidFill>
              </a:rPr>
              <a:t>Re-estimate or updated the BRP’s as defined by the management track level and recommend stock status.  Provide qualitative descriptions of stock status based on simple indicators/metrics.</a:t>
            </a:r>
          </a:p>
          <a:p>
            <a:endParaRPr lang="en-US" sz="3200" dirty="0">
              <a:latin typeface="+mn-lt"/>
            </a:endParaRPr>
          </a:p>
        </p:txBody>
      </p:sp>
      <p:sp>
        <p:nvSpPr>
          <p:cNvPr id="6" name="Content Placeholder 4"/>
          <p:cNvSpPr txBox="1">
            <a:spLocks/>
          </p:cNvSpPr>
          <p:nvPr/>
        </p:nvSpPr>
        <p:spPr>
          <a:xfrm>
            <a:off x="213360" y="1143000"/>
            <a:ext cx="8930640" cy="4359442"/>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2"/>
                </a:solidFill>
                <a:latin typeface="+mn-lt"/>
                <a:ea typeface="+mn-ea"/>
                <a:cs typeface="+mn-cs"/>
              </a:defRPr>
            </a:lvl1pPr>
            <a:lvl2pPr marL="742950" indent="-285750" algn="l" defTabSz="457200" rtl="0" eaLnBrk="1" latinLnBrk="0" hangingPunct="1">
              <a:spcBef>
                <a:spcPct val="20000"/>
              </a:spcBef>
              <a:buFont typeface="Arial"/>
              <a:buChar char="•"/>
              <a:defRPr sz="3200" kern="1200">
                <a:solidFill>
                  <a:schemeClr val="tx2"/>
                </a:solidFill>
                <a:latin typeface="+mn-lt"/>
                <a:ea typeface="+mn-ea"/>
                <a:cs typeface="+mn-cs"/>
              </a:defRPr>
            </a:lvl2pPr>
            <a:lvl3pPr marL="1143000" indent="-228600" algn="l" defTabSz="457200" rtl="0" eaLnBrk="1" latinLnBrk="0" hangingPunct="1">
              <a:spcBef>
                <a:spcPct val="20000"/>
              </a:spcBef>
              <a:buFont typeface="Arial"/>
              <a:buChar char="•"/>
              <a:defRPr sz="2800" kern="1200">
                <a:solidFill>
                  <a:schemeClr val="tx2"/>
                </a:solidFill>
                <a:latin typeface="+mn-lt"/>
                <a:ea typeface="+mn-ea"/>
                <a:cs typeface="+mn-cs"/>
              </a:defRPr>
            </a:lvl3pPr>
            <a:lvl4pPr marL="1600200" indent="-228600" algn="l" defTabSz="457200" rtl="0" eaLnBrk="1" latinLnBrk="0" hangingPunct="1">
              <a:spcBef>
                <a:spcPct val="20000"/>
              </a:spcBef>
              <a:buFont typeface="Arial"/>
              <a:buChar char="•"/>
              <a:defRPr sz="2800" kern="1200">
                <a:solidFill>
                  <a:schemeClr val="tx2"/>
                </a:solidFill>
                <a:latin typeface="+mn-lt"/>
                <a:ea typeface="+mn-ea"/>
                <a:cs typeface="+mn-cs"/>
              </a:defRPr>
            </a:lvl4pPr>
            <a:lvl5pPr marL="2057400" indent="-228600" algn="l" defTabSz="457200" rtl="0" eaLnBrk="1" latinLnBrk="0" hangingPunct="1">
              <a:spcBef>
                <a:spcPct val="20000"/>
              </a:spcBef>
              <a:buFont typeface="Arial"/>
              <a:buChar char="•"/>
              <a:defRPr sz="2800" kern="1200">
                <a:solidFill>
                  <a:schemeClr val="tx2"/>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1100"/>
              </a:spcBef>
              <a:buNone/>
            </a:pPr>
            <a:endParaRPr lang="en-US" sz="2800" dirty="0">
              <a:solidFill>
                <a:srgbClr val="002060"/>
              </a:solidFill>
            </a:endParaRPr>
          </a:p>
        </p:txBody>
      </p:sp>
    </p:spTree>
    <p:extLst>
      <p:ext uri="{BB962C8B-B14F-4D97-AF65-F5344CB8AC3E}">
        <p14:creationId xmlns:p14="http://schemas.microsoft.com/office/powerpoint/2010/main" val="268134078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142839794"/>
              </p:ext>
            </p:extLst>
          </p:nvPr>
        </p:nvGraphicFramePr>
        <p:xfrm>
          <a:off x="395324" y="1428592"/>
          <a:ext cx="8642350" cy="2678365"/>
        </p:xfrm>
        <a:graphic>
          <a:graphicData uri="http://schemas.openxmlformats.org/drawingml/2006/table">
            <a:tbl>
              <a:tblPr/>
              <a:tblGrid>
                <a:gridCol w="1847591">
                  <a:extLst>
                    <a:ext uri="{9D8B030D-6E8A-4147-A177-3AD203B41FA5}">
                      <a16:colId xmlns:a16="http://schemas.microsoft.com/office/drawing/2014/main" val="3217397187"/>
                    </a:ext>
                  </a:extLst>
                </a:gridCol>
                <a:gridCol w="2187937">
                  <a:extLst>
                    <a:ext uri="{9D8B030D-6E8A-4147-A177-3AD203B41FA5}">
                      <a16:colId xmlns:a16="http://schemas.microsoft.com/office/drawing/2014/main" val="1775374"/>
                    </a:ext>
                  </a:extLst>
                </a:gridCol>
                <a:gridCol w="2187937">
                  <a:extLst>
                    <a:ext uri="{9D8B030D-6E8A-4147-A177-3AD203B41FA5}">
                      <a16:colId xmlns:a16="http://schemas.microsoft.com/office/drawing/2014/main" val="2251734526"/>
                    </a:ext>
                  </a:extLst>
                </a:gridCol>
                <a:gridCol w="2418885">
                  <a:extLst>
                    <a:ext uri="{9D8B030D-6E8A-4147-A177-3AD203B41FA5}">
                      <a16:colId xmlns:a16="http://schemas.microsoft.com/office/drawing/2014/main" val="2656510548"/>
                    </a:ext>
                  </a:extLst>
                </a:gridCol>
              </a:tblGrid>
              <a:tr h="528625">
                <a:tc>
                  <a:txBody>
                    <a:bodyPr/>
                    <a:lstStyle/>
                    <a:p>
                      <a:pPr algn="l" rtl="0" fontAlgn="b"/>
                      <a:r>
                        <a:rPr lang="en-US" sz="2600" b="0" i="0" u="none" strike="noStrike" dirty="0">
                          <a:solidFill>
                            <a:srgbClr val="002060"/>
                          </a:solidFill>
                          <a:effectLst/>
                          <a:latin typeface="Arial Narrow" panose="020B0606020202030204" pitchFamily="34" charset="0"/>
                        </a:rPr>
                        <a:t> </a:t>
                      </a:r>
                    </a:p>
                  </a:txBody>
                  <a:tcPr marL="5787" marR="5787" marT="5787" marB="0" anchor="b">
                    <a:lnL>
                      <a:noFill/>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0F0F0"/>
                    </a:solidFill>
                  </a:tcPr>
                </a:tc>
                <a:tc>
                  <a:txBody>
                    <a:bodyPr/>
                    <a:lstStyle/>
                    <a:p>
                      <a:pPr algn="r" rtl="0" fontAlgn="b"/>
                      <a:r>
                        <a:rPr lang="en-US" sz="2600" b="0" i="0" u="none" strike="noStrike">
                          <a:solidFill>
                            <a:srgbClr val="595959"/>
                          </a:solidFill>
                          <a:effectLst/>
                          <a:latin typeface="Arial Narrow" panose="020B0606020202030204" pitchFamily="34" charset="0"/>
                        </a:rPr>
                        <a:t>2021 MT</a:t>
                      </a:r>
                    </a:p>
                  </a:txBody>
                  <a:tcPr marL="5787" marR="5787" marT="5787" marB="0" anchor="b">
                    <a:lnL>
                      <a:noFill/>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0F0F0"/>
                    </a:solidFill>
                  </a:tcPr>
                </a:tc>
                <a:tc>
                  <a:txBody>
                    <a:bodyPr/>
                    <a:lstStyle/>
                    <a:p>
                      <a:pPr algn="r" rtl="0" fontAlgn="b"/>
                      <a:r>
                        <a:rPr lang="en-US" sz="2600" b="0" i="0" u="none" strike="noStrike">
                          <a:solidFill>
                            <a:srgbClr val="002060"/>
                          </a:solidFill>
                          <a:effectLst/>
                          <a:latin typeface="Arial Narrow" panose="020B0606020202030204" pitchFamily="34" charset="0"/>
                        </a:rPr>
                        <a:t>2023 MT</a:t>
                      </a:r>
                    </a:p>
                  </a:txBody>
                  <a:tcPr marL="5787" marR="5787" marT="5787" marB="0" anchor="b">
                    <a:lnL>
                      <a:noFill/>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0F0F0"/>
                    </a:solidFill>
                  </a:tcPr>
                </a:tc>
                <a:tc>
                  <a:txBody>
                    <a:bodyPr/>
                    <a:lstStyle/>
                    <a:p>
                      <a:pPr algn="r" fontAlgn="b"/>
                      <a:r>
                        <a:rPr lang="en-US" sz="2600" b="0" i="0" u="none" strike="noStrike">
                          <a:solidFill>
                            <a:srgbClr val="000000"/>
                          </a:solidFill>
                          <a:effectLst/>
                          <a:latin typeface="Arial" panose="020B0604020202020204" pitchFamily="34" charset="0"/>
                        </a:rPr>
                        <a:t> </a:t>
                      </a:r>
                    </a:p>
                  </a:txBody>
                  <a:tcPr marL="5787" marR="5787" marT="5787" marB="0" anchor="b">
                    <a:lnL>
                      <a:noFill/>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0F0F0"/>
                    </a:solidFill>
                  </a:tcPr>
                </a:tc>
                <a:extLst>
                  <a:ext uri="{0D108BD9-81ED-4DB2-BD59-A6C34878D82A}">
                    <a16:rowId xmlns:a16="http://schemas.microsoft.com/office/drawing/2014/main" val="462153626"/>
                  </a:ext>
                </a:extLst>
              </a:tr>
              <a:tr h="535673">
                <a:tc>
                  <a:txBody>
                    <a:bodyPr/>
                    <a:lstStyle/>
                    <a:p>
                      <a:pPr algn="l" rtl="0" fontAlgn="b"/>
                      <a:r>
                        <a:rPr lang="en-US" sz="2600" b="0" i="0" u="none" strike="noStrike">
                          <a:solidFill>
                            <a:srgbClr val="002060"/>
                          </a:solidFill>
                          <a:effectLst/>
                          <a:latin typeface="Arial Narrow" panose="020B0606020202030204" pitchFamily="34" charset="0"/>
                        </a:rPr>
                        <a:t>F</a:t>
                      </a:r>
                      <a:r>
                        <a:rPr lang="en-US" sz="2600" b="0" i="0" u="none" strike="noStrike" baseline="-25000">
                          <a:solidFill>
                            <a:srgbClr val="002060"/>
                          </a:solidFill>
                          <a:effectLst/>
                          <a:latin typeface="Arial Narrow" panose="020B0606020202030204" pitchFamily="34" charset="0"/>
                        </a:rPr>
                        <a:t>MSY proxy</a:t>
                      </a:r>
                      <a:endParaRPr lang="en-US" sz="2600" b="0" i="0" u="none" strike="noStrike">
                        <a:solidFill>
                          <a:srgbClr val="002060"/>
                        </a:solidFill>
                        <a:effectLst/>
                        <a:latin typeface="Arial Narrow" panose="020B0606020202030204" pitchFamily="34" charset="0"/>
                      </a:endParaRPr>
                    </a:p>
                  </a:txBody>
                  <a:tcPr marL="5787" marR="5787" marT="5787" marB="0" anchor="b">
                    <a:lnL>
                      <a:noFill/>
                    </a:lnL>
                    <a:lnR>
                      <a:noFill/>
                    </a:lnR>
                    <a:lnT w="19050" cap="flat" cmpd="sng" algn="ctr">
                      <a:solidFill>
                        <a:srgbClr val="000000"/>
                      </a:solidFill>
                      <a:prstDash val="solid"/>
                      <a:round/>
                      <a:headEnd type="none" w="med" len="med"/>
                      <a:tailEnd type="none" w="med" len="med"/>
                    </a:lnT>
                    <a:lnB>
                      <a:noFill/>
                    </a:lnB>
                    <a:solidFill>
                      <a:srgbClr val="F0F0F0"/>
                    </a:solidFill>
                  </a:tcPr>
                </a:tc>
                <a:tc>
                  <a:txBody>
                    <a:bodyPr/>
                    <a:lstStyle/>
                    <a:p>
                      <a:pPr algn="r" rtl="0" fontAlgn="b"/>
                      <a:r>
                        <a:rPr lang="en-US" sz="2600" b="0" i="0" u="none" strike="noStrike">
                          <a:solidFill>
                            <a:srgbClr val="595959"/>
                          </a:solidFill>
                          <a:effectLst/>
                          <a:latin typeface="Arial Narrow" panose="020B0606020202030204" pitchFamily="34" charset="0"/>
                        </a:rPr>
                        <a:t>0.22</a:t>
                      </a:r>
                    </a:p>
                  </a:txBody>
                  <a:tcPr marL="5787" marR="5787" marT="5787" marB="0" anchor="b">
                    <a:lnL>
                      <a:noFill/>
                    </a:lnL>
                    <a:lnR>
                      <a:noFill/>
                    </a:lnR>
                    <a:lnT w="19050" cap="flat" cmpd="sng" algn="ctr">
                      <a:solidFill>
                        <a:srgbClr val="000000"/>
                      </a:solidFill>
                      <a:prstDash val="solid"/>
                      <a:round/>
                      <a:headEnd type="none" w="med" len="med"/>
                      <a:tailEnd type="none" w="med" len="med"/>
                    </a:lnT>
                    <a:lnB>
                      <a:noFill/>
                    </a:lnB>
                    <a:solidFill>
                      <a:srgbClr val="F0F0F0"/>
                    </a:solidFill>
                  </a:tcPr>
                </a:tc>
                <a:tc>
                  <a:txBody>
                    <a:bodyPr/>
                    <a:lstStyle/>
                    <a:p>
                      <a:pPr algn="r" rtl="0" fontAlgn="b"/>
                      <a:r>
                        <a:rPr lang="en-US" sz="2600" b="0" i="0" u="none" strike="noStrike">
                          <a:solidFill>
                            <a:srgbClr val="002060"/>
                          </a:solidFill>
                          <a:effectLst/>
                          <a:latin typeface="Arial Narrow" panose="020B0606020202030204" pitchFamily="34" charset="0"/>
                        </a:rPr>
                        <a:t>0.21</a:t>
                      </a:r>
                    </a:p>
                  </a:txBody>
                  <a:tcPr marL="5787" marR="5787" marT="5787" marB="0" anchor="b">
                    <a:lnL>
                      <a:noFill/>
                    </a:lnL>
                    <a:lnR>
                      <a:noFill/>
                    </a:lnR>
                    <a:lnT w="19050" cap="flat" cmpd="sng" algn="ctr">
                      <a:solidFill>
                        <a:srgbClr val="000000"/>
                      </a:solidFill>
                      <a:prstDash val="solid"/>
                      <a:round/>
                      <a:headEnd type="none" w="med" len="med"/>
                      <a:tailEnd type="none" w="med" len="med"/>
                    </a:lnT>
                    <a:lnB>
                      <a:noFill/>
                    </a:lnB>
                    <a:solidFill>
                      <a:srgbClr val="F0F0F0"/>
                    </a:solidFill>
                  </a:tcPr>
                </a:tc>
                <a:tc>
                  <a:txBody>
                    <a:bodyPr/>
                    <a:lstStyle/>
                    <a:p>
                      <a:pPr algn="l" rtl="0" fontAlgn="b"/>
                      <a:r>
                        <a:rPr lang="en-US" sz="2600" b="0" i="0" u="none" strike="noStrike">
                          <a:solidFill>
                            <a:srgbClr val="002060"/>
                          </a:solidFill>
                          <a:effectLst/>
                          <a:latin typeface="Arial Narrow" panose="020B0606020202030204" pitchFamily="34" charset="0"/>
                        </a:rPr>
                        <a:t> </a:t>
                      </a:r>
                    </a:p>
                  </a:txBody>
                  <a:tcPr marL="5787" marR="5787" marT="5787" marB="0" anchor="b">
                    <a:lnL>
                      <a:noFill/>
                    </a:lnL>
                    <a:lnR>
                      <a:noFill/>
                    </a:lnR>
                    <a:lnT w="19050" cap="flat" cmpd="sng" algn="ctr">
                      <a:solidFill>
                        <a:srgbClr val="000000"/>
                      </a:solidFill>
                      <a:prstDash val="solid"/>
                      <a:round/>
                      <a:headEnd type="none" w="med" len="med"/>
                      <a:tailEnd type="none" w="med" len="med"/>
                    </a:lnT>
                    <a:lnB>
                      <a:noFill/>
                    </a:lnB>
                    <a:solidFill>
                      <a:srgbClr val="F0F0F0"/>
                    </a:solidFill>
                  </a:tcPr>
                </a:tc>
                <a:extLst>
                  <a:ext uri="{0D108BD9-81ED-4DB2-BD59-A6C34878D82A}">
                    <a16:rowId xmlns:a16="http://schemas.microsoft.com/office/drawing/2014/main" val="2398659789"/>
                  </a:ext>
                </a:extLst>
              </a:tr>
              <a:tr h="542721">
                <a:tc>
                  <a:txBody>
                    <a:bodyPr/>
                    <a:lstStyle/>
                    <a:p>
                      <a:pPr algn="l" rtl="0" fontAlgn="b"/>
                      <a:r>
                        <a:rPr lang="en-US" sz="2600" b="0" i="0" u="none" strike="noStrike">
                          <a:solidFill>
                            <a:srgbClr val="002060"/>
                          </a:solidFill>
                          <a:effectLst/>
                          <a:latin typeface="Arial Narrow" panose="020B0606020202030204" pitchFamily="34" charset="0"/>
                        </a:rPr>
                        <a:t>SSB</a:t>
                      </a:r>
                      <a:r>
                        <a:rPr lang="en-US" sz="2600" b="0" i="0" u="none" strike="noStrike" baseline="-25000">
                          <a:solidFill>
                            <a:srgbClr val="002060"/>
                          </a:solidFill>
                          <a:effectLst/>
                          <a:latin typeface="Arial Narrow" panose="020B0606020202030204" pitchFamily="34" charset="0"/>
                        </a:rPr>
                        <a:t>MSY proxy</a:t>
                      </a:r>
                      <a:endParaRPr lang="en-US" sz="2600" b="0" i="0" u="none" strike="noStrike">
                        <a:solidFill>
                          <a:srgbClr val="002060"/>
                        </a:solidFill>
                        <a:effectLst/>
                        <a:latin typeface="Arial Narrow" panose="020B0606020202030204" pitchFamily="34" charset="0"/>
                      </a:endParaRPr>
                    </a:p>
                  </a:txBody>
                  <a:tcPr marL="5787" marR="5787" marT="5787" marB="0" anchor="b">
                    <a:lnL>
                      <a:noFill/>
                    </a:lnL>
                    <a:lnR>
                      <a:noFill/>
                    </a:lnR>
                    <a:lnT>
                      <a:noFill/>
                    </a:lnT>
                    <a:lnB>
                      <a:noFill/>
                    </a:lnB>
                    <a:solidFill>
                      <a:srgbClr val="F0F0F0"/>
                    </a:solidFill>
                  </a:tcPr>
                </a:tc>
                <a:tc>
                  <a:txBody>
                    <a:bodyPr/>
                    <a:lstStyle/>
                    <a:p>
                      <a:pPr algn="r" rtl="0" fontAlgn="b"/>
                      <a:r>
                        <a:rPr lang="en-US" sz="2600" b="0" i="0" u="none" strike="noStrike" dirty="0">
                          <a:solidFill>
                            <a:srgbClr val="595959"/>
                          </a:solidFill>
                          <a:effectLst/>
                          <a:latin typeface="Arial Narrow" panose="020B0606020202030204" pitchFamily="34" charset="0"/>
                        </a:rPr>
                        <a:t>181,090</a:t>
                      </a:r>
                    </a:p>
                  </a:txBody>
                  <a:tcPr marL="5787" marR="5787" marT="5787" marB="0" anchor="b">
                    <a:lnL>
                      <a:noFill/>
                    </a:lnL>
                    <a:lnR>
                      <a:noFill/>
                    </a:lnR>
                    <a:lnT>
                      <a:noFill/>
                    </a:lnT>
                    <a:lnB>
                      <a:noFill/>
                    </a:lnB>
                    <a:solidFill>
                      <a:srgbClr val="F0F0F0"/>
                    </a:solidFill>
                  </a:tcPr>
                </a:tc>
                <a:tc>
                  <a:txBody>
                    <a:bodyPr/>
                    <a:lstStyle/>
                    <a:p>
                      <a:pPr algn="r" rtl="0" fontAlgn="b"/>
                      <a:r>
                        <a:rPr lang="en-US" sz="2600" b="0" i="0" u="none" strike="noStrike">
                          <a:solidFill>
                            <a:srgbClr val="002060"/>
                          </a:solidFill>
                          <a:effectLst/>
                          <a:latin typeface="Arial Narrow" panose="020B0606020202030204" pitchFamily="34" charset="0"/>
                        </a:rPr>
                        <a:t>154,107</a:t>
                      </a:r>
                    </a:p>
                  </a:txBody>
                  <a:tcPr marL="5787" marR="5787" marT="5787" marB="0" anchor="b">
                    <a:lnL>
                      <a:noFill/>
                    </a:lnL>
                    <a:lnR>
                      <a:noFill/>
                    </a:lnR>
                    <a:lnT>
                      <a:noFill/>
                    </a:lnT>
                    <a:lnB>
                      <a:noFill/>
                    </a:lnB>
                    <a:solidFill>
                      <a:srgbClr val="F0F0F0"/>
                    </a:solidFill>
                  </a:tcPr>
                </a:tc>
                <a:tc>
                  <a:txBody>
                    <a:bodyPr/>
                    <a:lstStyle/>
                    <a:p>
                      <a:pPr algn="l" rtl="0" fontAlgn="b"/>
                      <a:r>
                        <a:rPr lang="en-US" sz="2600" b="0" i="0" u="none" strike="noStrike">
                          <a:solidFill>
                            <a:srgbClr val="002060"/>
                          </a:solidFill>
                          <a:effectLst/>
                          <a:latin typeface="Arial Narrow" panose="020B0606020202030204" pitchFamily="34" charset="0"/>
                        </a:rPr>
                        <a:t> (86,490-332,677)</a:t>
                      </a:r>
                    </a:p>
                  </a:txBody>
                  <a:tcPr marL="5787" marR="5787" marT="5787" marB="0" anchor="b">
                    <a:lnL>
                      <a:noFill/>
                    </a:lnL>
                    <a:lnR>
                      <a:noFill/>
                    </a:lnR>
                    <a:lnT>
                      <a:noFill/>
                    </a:lnT>
                    <a:lnB>
                      <a:noFill/>
                    </a:lnB>
                    <a:solidFill>
                      <a:srgbClr val="F0F0F0"/>
                    </a:solidFill>
                  </a:tcPr>
                </a:tc>
                <a:extLst>
                  <a:ext uri="{0D108BD9-81ED-4DB2-BD59-A6C34878D82A}">
                    <a16:rowId xmlns:a16="http://schemas.microsoft.com/office/drawing/2014/main" val="1981645355"/>
                  </a:ext>
                </a:extLst>
              </a:tr>
              <a:tr h="535673">
                <a:tc>
                  <a:txBody>
                    <a:bodyPr/>
                    <a:lstStyle/>
                    <a:p>
                      <a:pPr algn="l" rtl="0" fontAlgn="b"/>
                      <a:r>
                        <a:rPr lang="en-US" sz="2600" b="0" i="0" u="none" strike="noStrike">
                          <a:solidFill>
                            <a:srgbClr val="002060"/>
                          </a:solidFill>
                          <a:effectLst/>
                          <a:latin typeface="Arial Narrow" panose="020B0606020202030204" pitchFamily="34" charset="0"/>
                        </a:rPr>
                        <a:t>B</a:t>
                      </a:r>
                      <a:r>
                        <a:rPr lang="en-US" sz="2600" b="0" i="0" u="none" strike="noStrike" baseline="-25000">
                          <a:solidFill>
                            <a:srgbClr val="002060"/>
                          </a:solidFill>
                          <a:effectLst/>
                          <a:latin typeface="Arial Narrow" panose="020B0606020202030204" pitchFamily="34" charset="0"/>
                        </a:rPr>
                        <a:t>MSY proxy</a:t>
                      </a:r>
                      <a:endParaRPr lang="en-US" sz="2600" b="0" i="0" u="none" strike="noStrike">
                        <a:solidFill>
                          <a:srgbClr val="002060"/>
                        </a:solidFill>
                        <a:effectLst/>
                        <a:latin typeface="Arial Narrow" panose="020B0606020202030204" pitchFamily="34" charset="0"/>
                      </a:endParaRPr>
                    </a:p>
                  </a:txBody>
                  <a:tcPr marL="5787" marR="5787" marT="5787" marB="0" anchor="b">
                    <a:lnL>
                      <a:noFill/>
                    </a:lnL>
                    <a:lnR>
                      <a:noFill/>
                    </a:lnR>
                    <a:lnT>
                      <a:noFill/>
                    </a:lnT>
                    <a:lnB>
                      <a:noFill/>
                    </a:lnB>
                    <a:solidFill>
                      <a:srgbClr val="F0F0F0"/>
                    </a:solidFill>
                  </a:tcPr>
                </a:tc>
                <a:tc>
                  <a:txBody>
                    <a:bodyPr/>
                    <a:lstStyle/>
                    <a:p>
                      <a:pPr algn="r" rtl="0" fontAlgn="b"/>
                      <a:r>
                        <a:rPr lang="en-US" sz="2600" b="0" i="0" u="none" strike="noStrike">
                          <a:solidFill>
                            <a:srgbClr val="595959"/>
                          </a:solidFill>
                          <a:effectLst/>
                          <a:latin typeface="Arial Narrow" panose="020B0606020202030204" pitchFamily="34" charset="0"/>
                        </a:rPr>
                        <a:t>237,989</a:t>
                      </a:r>
                    </a:p>
                  </a:txBody>
                  <a:tcPr marL="5787" marR="5787" marT="5787" marB="0" anchor="b">
                    <a:lnL>
                      <a:noFill/>
                    </a:lnL>
                    <a:lnR>
                      <a:noFill/>
                    </a:lnR>
                    <a:lnT>
                      <a:noFill/>
                    </a:lnT>
                    <a:lnB>
                      <a:noFill/>
                    </a:lnB>
                    <a:solidFill>
                      <a:srgbClr val="F0F0F0"/>
                    </a:solidFill>
                  </a:tcPr>
                </a:tc>
                <a:tc>
                  <a:txBody>
                    <a:bodyPr/>
                    <a:lstStyle/>
                    <a:p>
                      <a:pPr algn="r" rtl="0" fontAlgn="b"/>
                      <a:r>
                        <a:rPr lang="en-US" sz="2600" b="0" i="0" u="none" strike="noStrike">
                          <a:solidFill>
                            <a:srgbClr val="002060"/>
                          </a:solidFill>
                          <a:effectLst/>
                          <a:latin typeface="Arial Narrow" panose="020B0606020202030204" pitchFamily="34" charset="0"/>
                        </a:rPr>
                        <a:t>209,952</a:t>
                      </a:r>
                    </a:p>
                  </a:txBody>
                  <a:tcPr marL="5787" marR="5787" marT="5787" marB="0" anchor="b">
                    <a:lnL>
                      <a:noFill/>
                    </a:lnL>
                    <a:lnR>
                      <a:noFill/>
                    </a:lnR>
                    <a:lnT>
                      <a:noFill/>
                    </a:lnT>
                    <a:lnB>
                      <a:noFill/>
                    </a:lnB>
                    <a:solidFill>
                      <a:srgbClr val="F0F0F0"/>
                    </a:solidFill>
                  </a:tcPr>
                </a:tc>
                <a:tc>
                  <a:txBody>
                    <a:bodyPr/>
                    <a:lstStyle/>
                    <a:p>
                      <a:pPr algn="l" rtl="0" fontAlgn="b"/>
                      <a:r>
                        <a:rPr lang="en-US" sz="2600" b="0" i="0" u="none" strike="noStrike">
                          <a:solidFill>
                            <a:srgbClr val="002060"/>
                          </a:solidFill>
                          <a:effectLst/>
                          <a:latin typeface="Arial Narrow" panose="020B0606020202030204" pitchFamily="34" charset="0"/>
                        </a:rPr>
                        <a:t> (118,636-432,417)</a:t>
                      </a:r>
                    </a:p>
                  </a:txBody>
                  <a:tcPr marL="5787" marR="5787" marT="5787" marB="0" anchor="b">
                    <a:lnL>
                      <a:noFill/>
                    </a:lnL>
                    <a:lnR>
                      <a:noFill/>
                    </a:lnR>
                    <a:lnT>
                      <a:noFill/>
                    </a:lnT>
                    <a:lnB>
                      <a:noFill/>
                    </a:lnB>
                    <a:solidFill>
                      <a:srgbClr val="F0F0F0"/>
                    </a:solidFill>
                  </a:tcPr>
                </a:tc>
                <a:extLst>
                  <a:ext uri="{0D108BD9-81ED-4DB2-BD59-A6C34878D82A}">
                    <a16:rowId xmlns:a16="http://schemas.microsoft.com/office/drawing/2014/main" val="1256877749"/>
                  </a:ext>
                </a:extLst>
              </a:tr>
              <a:tr h="535673">
                <a:tc>
                  <a:txBody>
                    <a:bodyPr/>
                    <a:lstStyle/>
                    <a:p>
                      <a:pPr algn="l" rtl="0" fontAlgn="b"/>
                      <a:r>
                        <a:rPr lang="en-US" sz="2600" b="0" i="0" u="none" strike="noStrike">
                          <a:solidFill>
                            <a:srgbClr val="002060"/>
                          </a:solidFill>
                          <a:effectLst/>
                          <a:latin typeface="Arial Narrow" panose="020B0606020202030204" pitchFamily="34" charset="0"/>
                        </a:rPr>
                        <a:t>MSY proxy</a:t>
                      </a:r>
                    </a:p>
                  </a:txBody>
                  <a:tcPr marL="5787" marR="5787" marT="5787" marB="0" anchor="b">
                    <a:lnL>
                      <a:noFill/>
                    </a:lnL>
                    <a:lnR>
                      <a:noFill/>
                    </a:lnR>
                    <a:lnT>
                      <a:noFill/>
                    </a:lnT>
                    <a:lnB w="19050" cap="flat" cmpd="sng" algn="ctr">
                      <a:solidFill>
                        <a:srgbClr val="000000"/>
                      </a:solidFill>
                      <a:prstDash val="solid"/>
                      <a:round/>
                      <a:headEnd type="none" w="med" len="med"/>
                      <a:tailEnd type="none" w="med" len="med"/>
                    </a:lnB>
                    <a:solidFill>
                      <a:srgbClr val="F0F0F0"/>
                    </a:solidFill>
                  </a:tcPr>
                </a:tc>
                <a:tc>
                  <a:txBody>
                    <a:bodyPr/>
                    <a:lstStyle/>
                    <a:p>
                      <a:pPr algn="r" rtl="0" fontAlgn="b"/>
                      <a:r>
                        <a:rPr lang="en-US" sz="2600" b="0" i="0" u="none" strike="noStrike">
                          <a:solidFill>
                            <a:srgbClr val="595959"/>
                          </a:solidFill>
                          <a:effectLst/>
                          <a:latin typeface="Arial Narrow" panose="020B0606020202030204" pitchFamily="34" charset="0"/>
                        </a:rPr>
                        <a:t>34,103</a:t>
                      </a:r>
                    </a:p>
                  </a:txBody>
                  <a:tcPr marL="5787" marR="5787" marT="5787" marB="0" anchor="b">
                    <a:lnL>
                      <a:noFill/>
                    </a:lnL>
                    <a:lnR>
                      <a:noFill/>
                    </a:lnR>
                    <a:lnT>
                      <a:noFill/>
                    </a:lnT>
                    <a:lnB w="19050" cap="flat" cmpd="sng" algn="ctr">
                      <a:solidFill>
                        <a:srgbClr val="000000"/>
                      </a:solidFill>
                      <a:prstDash val="solid"/>
                      <a:round/>
                      <a:headEnd type="none" w="med" len="med"/>
                      <a:tailEnd type="none" w="med" len="med"/>
                    </a:lnB>
                    <a:solidFill>
                      <a:srgbClr val="F0F0F0"/>
                    </a:solidFill>
                  </a:tcPr>
                </a:tc>
                <a:tc>
                  <a:txBody>
                    <a:bodyPr/>
                    <a:lstStyle/>
                    <a:p>
                      <a:pPr algn="r" rtl="0" fontAlgn="b"/>
                      <a:r>
                        <a:rPr lang="en-US" sz="2600" b="0" i="0" u="none" strike="noStrike">
                          <a:solidFill>
                            <a:srgbClr val="002060"/>
                          </a:solidFill>
                          <a:effectLst/>
                          <a:latin typeface="Arial Narrow" panose="020B0606020202030204" pitchFamily="34" charset="0"/>
                        </a:rPr>
                        <a:t>30,460</a:t>
                      </a:r>
                    </a:p>
                  </a:txBody>
                  <a:tcPr marL="5787" marR="5787" marT="5787" marB="0" anchor="b">
                    <a:lnL>
                      <a:noFill/>
                    </a:lnL>
                    <a:lnR>
                      <a:noFill/>
                    </a:lnR>
                    <a:lnT>
                      <a:noFill/>
                    </a:lnT>
                    <a:lnB w="19050" cap="flat" cmpd="sng" algn="ctr">
                      <a:solidFill>
                        <a:srgbClr val="000000"/>
                      </a:solidFill>
                      <a:prstDash val="solid"/>
                      <a:round/>
                      <a:headEnd type="none" w="med" len="med"/>
                      <a:tailEnd type="none" w="med" len="med"/>
                    </a:lnB>
                    <a:solidFill>
                      <a:srgbClr val="F0F0F0"/>
                    </a:solidFill>
                  </a:tcPr>
                </a:tc>
                <a:tc>
                  <a:txBody>
                    <a:bodyPr/>
                    <a:lstStyle/>
                    <a:p>
                      <a:pPr algn="l" rtl="0" fontAlgn="b"/>
                      <a:r>
                        <a:rPr lang="en-US" sz="2600" b="0" i="0" u="none" strike="noStrike" dirty="0">
                          <a:solidFill>
                            <a:srgbClr val="002060"/>
                          </a:solidFill>
                          <a:effectLst/>
                          <a:latin typeface="Arial Narrow" panose="020B0606020202030204" pitchFamily="34" charset="0"/>
                        </a:rPr>
                        <a:t> (17,321-63,448)</a:t>
                      </a:r>
                    </a:p>
                  </a:txBody>
                  <a:tcPr marL="5787" marR="5787" marT="5787" marB="0" anchor="b">
                    <a:lnL>
                      <a:noFill/>
                    </a:lnL>
                    <a:lnR>
                      <a:noFill/>
                    </a:lnR>
                    <a:lnT>
                      <a:noFill/>
                    </a:lnT>
                    <a:lnB w="19050" cap="flat" cmpd="sng" algn="ctr">
                      <a:solidFill>
                        <a:srgbClr val="000000"/>
                      </a:solidFill>
                      <a:prstDash val="solid"/>
                      <a:round/>
                      <a:headEnd type="none" w="med" len="med"/>
                      <a:tailEnd type="none" w="med" len="med"/>
                    </a:lnB>
                    <a:solidFill>
                      <a:srgbClr val="F0F0F0"/>
                    </a:solidFill>
                  </a:tcPr>
                </a:tc>
                <a:extLst>
                  <a:ext uri="{0D108BD9-81ED-4DB2-BD59-A6C34878D82A}">
                    <a16:rowId xmlns:a16="http://schemas.microsoft.com/office/drawing/2014/main" val="2409602107"/>
                  </a:ext>
                </a:extLst>
              </a:tr>
            </a:tbl>
          </a:graphicData>
        </a:graphic>
      </p:graphicFrame>
      <p:sp>
        <p:nvSpPr>
          <p:cNvPr id="2" name="Title 1"/>
          <p:cNvSpPr>
            <a:spLocks noGrp="1"/>
          </p:cNvSpPr>
          <p:nvPr>
            <p:ph type="title"/>
          </p:nvPr>
        </p:nvSpPr>
        <p:spPr/>
        <p:txBody>
          <a:bodyPr/>
          <a:lstStyle/>
          <a:p>
            <a:r>
              <a:rPr lang="en-US" dirty="0" smtClean="0"/>
              <a:t>Biological reference points</a:t>
            </a:r>
            <a:endParaRPr lang="en-US" dirty="0"/>
          </a:p>
        </p:txBody>
      </p:sp>
    </p:spTree>
    <p:extLst>
      <p:ext uri="{BB962C8B-B14F-4D97-AF65-F5344CB8AC3E}">
        <p14:creationId xmlns:p14="http://schemas.microsoft.com/office/powerpoint/2010/main" val="62187794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0F0F0"/>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r="34297" b="38673"/>
          <a:stretch/>
        </p:blipFill>
        <p:spPr>
          <a:xfrm>
            <a:off x="58336" y="579436"/>
            <a:ext cx="6622513" cy="4926013"/>
          </a:xfrm>
          <a:prstGeom prst="rect">
            <a:avLst/>
          </a:prstGeom>
        </p:spPr>
      </p:pic>
      <p:sp>
        <p:nvSpPr>
          <p:cNvPr id="6" name="Title 3"/>
          <p:cNvSpPr txBox="1">
            <a:spLocks/>
          </p:cNvSpPr>
          <p:nvPr/>
        </p:nvSpPr>
        <p:spPr>
          <a:xfrm>
            <a:off x="109136" y="254849"/>
            <a:ext cx="9034864" cy="1079817"/>
          </a:xfrm>
          <a:prstGeom prst="rect">
            <a:avLst/>
          </a:prstGeom>
        </p:spPr>
        <p:txBody>
          <a:bodyPr vert="horz" lIns="91440" tIns="45720" rIns="91440" bIns="45720" rtlCol="0" anchor="t" anchorCtr="0">
            <a:normAutofit/>
          </a:bodyPr>
          <a:lstStyle>
            <a:lvl1pPr algn="l" defTabSz="457200" rtl="0" eaLnBrk="1" latinLnBrk="0" hangingPunct="1">
              <a:spcBef>
                <a:spcPct val="0"/>
              </a:spcBef>
              <a:buNone/>
              <a:defRPr sz="3600" b="1" i="0" kern="1200">
                <a:solidFill>
                  <a:schemeClr val="accent1"/>
                </a:solidFill>
                <a:latin typeface="+mj-lt"/>
                <a:ea typeface="+mj-ea"/>
                <a:cs typeface="Arial Narrow Bold"/>
              </a:defRPr>
            </a:lvl1pPr>
          </a:lstStyle>
          <a:p>
            <a:r>
              <a:rPr lang="en-US" sz="3200" dirty="0" smtClean="0">
                <a:latin typeface="+mn-lt"/>
              </a:rPr>
              <a:t>Recommended stock status</a:t>
            </a:r>
            <a:endParaRPr lang="en-US" sz="2800" dirty="0">
              <a:solidFill>
                <a:srgbClr val="002060"/>
              </a:solidFill>
              <a:latin typeface="+mn-lt"/>
            </a:endParaRPr>
          </a:p>
        </p:txBody>
      </p:sp>
      <p:sp>
        <p:nvSpPr>
          <p:cNvPr id="8" name="Title 3"/>
          <p:cNvSpPr txBox="1">
            <a:spLocks/>
          </p:cNvSpPr>
          <p:nvPr/>
        </p:nvSpPr>
        <p:spPr>
          <a:xfrm>
            <a:off x="109136" y="5505450"/>
            <a:ext cx="9077234" cy="1022942"/>
          </a:xfrm>
          <a:prstGeom prst="rect">
            <a:avLst/>
          </a:prstGeom>
        </p:spPr>
        <p:txBody>
          <a:bodyPr vert="horz" lIns="91440" tIns="45720" rIns="91440" bIns="45720" rtlCol="0" anchor="t" anchorCtr="0">
            <a:noAutofit/>
          </a:bodyPr>
          <a:lstStyle>
            <a:lvl1pPr algn="l" defTabSz="457200" rtl="0" eaLnBrk="1" latinLnBrk="0" hangingPunct="1">
              <a:spcBef>
                <a:spcPct val="0"/>
              </a:spcBef>
              <a:buNone/>
              <a:defRPr sz="3600" b="1" i="0" kern="1200">
                <a:solidFill>
                  <a:schemeClr val="accent1"/>
                </a:solidFill>
                <a:latin typeface="+mj-lt"/>
                <a:ea typeface="+mj-ea"/>
                <a:cs typeface="Arial Narrow Bold"/>
              </a:defRPr>
            </a:lvl1pPr>
          </a:lstStyle>
          <a:p>
            <a:r>
              <a:rPr lang="en-US" sz="2600" b="0" dirty="0" smtClean="0">
                <a:solidFill>
                  <a:srgbClr val="002060"/>
                </a:solidFill>
              </a:rPr>
              <a:t>Overfished (12% of SSB </a:t>
            </a:r>
            <a:r>
              <a:rPr lang="en-US" sz="2600" b="0" dirty="0" err="1" smtClean="0">
                <a:solidFill>
                  <a:srgbClr val="002060"/>
                </a:solidFill>
              </a:rPr>
              <a:t>msy</a:t>
            </a:r>
            <a:r>
              <a:rPr lang="en-US" sz="2600" b="0" dirty="0" smtClean="0">
                <a:solidFill>
                  <a:srgbClr val="002060"/>
                </a:solidFill>
              </a:rPr>
              <a:t> proxy) but overfishing not occurring (86% of Fmsy proxy)</a:t>
            </a:r>
          </a:p>
          <a:p>
            <a:r>
              <a:rPr lang="en-US" sz="2600" b="0" dirty="0" smtClean="0">
                <a:solidFill>
                  <a:srgbClr val="002060"/>
                </a:solidFill>
                <a:sym typeface="Wingdings" panose="05000000000000000000" pitchFamily="2" charset="2"/>
              </a:rPr>
              <a:t> Change in overfishing status</a:t>
            </a:r>
            <a:endParaRPr lang="en-US" sz="2600" b="0" dirty="0">
              <a:solidFill>
                <a:srgbClr val="002060"/>
              </a:solidFill>
            </a:endParaRPr>
          </a:p>
          <a:p>
            <a:endParaRPr lang="en-US" sz="2600" dirty="0">
              <a:latin typeface="+mn-lt"/>
            </a:endParaRPr>
          </a:p>
        </p:txBody>
      </p:sp>
      <p:sp>
        <p:nvSpPr>
          <p:cNvPr id="9" name="Title 3"/>
          <p:cNvSpPr txBox="1">
            <a:spLocks/>
          </p:cNvSpPr>
          <p:nvPr/>
        </p:nvSpPr>
        <p:spPr>
          <a:xfrm>
            <a:off x="6457800" y="1512568"/>
            <a:ext cx="2830579" cy="2397696"/>
          </a:xfrm>
          <a:prstGeom prst="rect">
            <a:avLst/>
          </a:prstGeom>
        </p:spPr>
        <p:txBody>
          <a:bodyPr vert="horz" lIns="91440" tIns="45720" rIns="91440" bIns="45720" rtlCol="0" anchor="t" anchorCtr="0">
            <a:noAutofit/>
          </a:bodyPr>
          <a:lstStyle>
            <a:lvl1pPr algn="l" defTabSz="457200" rtl="0" eaLnBrk="1" latinLnBrk="0" hangingPunct="1">
              <a:spcBef>
                <a:spcPct val="0"/>
              </a:spcBef>
              <a:buNone/>
              <a:defRPr sz="3600" b="1" i="0" kern="1200">
                <a:solidFill>
                  <a:schemeClr val="accent1"/>
                </a:solidFill>
                <a:latin typeface="+mj-lt"/>
                <a:ea typeface="+mj-ea"/>
                <a:cs typeface="Arial Narrow Bold"/>
              </a:defRPr>
            </a:lvl1pPr>
          </a:lstStyle>
          <a:p>
            <a:r>
              <a:rPr lang="en-US" sz="2600" dirty="0" smtClean="0">
                <a:solidFill>
                  <a:srgbClr val="002060"/>
                </a:solidFill>
              </a:rPr>
              <a:t>2022 estimates:</a:t>
            </a:r>
          </a:p>
          <a:p>
            <a:endParaRPr lang="en-US" sz="1400" b="0" dirty="0" smtClean="0">
              <a:solidFill>
                <a:srgbClr val="002060"/>
              </a:solidFill>
            </a:endParaRPr>
          </a:p>
          <a:p>
            <a:r>
              <a:rPr lang="en-US" sz="2600" b="0" dirty="0" smtClean="0">
                <a:solidFill>
                  <a:srgbClr val="002060"/>
                </a:solidFill>
              </a:rPr>
              <a:t>F</a:t>
            </a:r>
            <a:r>
              <a:rPr lang="en-US" sz="2600" b="0" dirty="0">
                <a:solidFill>
                  <a:srgbClr val="002060"/>
                </a:solidFill>
              </a:rPr>
              <a:t>: </a:t>
            </a:r>
            <a:r>
              <a:rPr lang="en-US" sz="2600" b="0" dirty="0" smtClean="0">
                <a:solidFill>
                  <a:srgbClr val="002060"/>
                </a:solidFill>
              </a:rPr>
              <a:t>     0.18 </a:t>
            </a:r>
          </a:p>
          <a:p>
            <a:r>
              <a:rPr lang="en-US" sz="2600" b="0" dirty="0" smtClean="0">
                <a:solidFill>
                  <a:srgbClr val="002060"/>
                </a:solidFill>
              </a:rPr>
              <a:t>         (0.003-0.35)</a:t>
            </a:r>
          </a:p>
          <a:p>
            <a:endParaRPr lang="en-US" sz="600" b="0" dirty="0" smtClean="0">
              <a:solidFill>
                <a:srgbClr val="002060"/>
              </a:solidFill>
            </a:endParaRPr>
          </a:p>
          <a:p>
            <a:r>
              <a:rPr lang="en-US" sz="2600" b="0" dirty="0" smtClean="0">
                <a:solidFill>
                  <a:srgbClr val="002060"/>
                </a:solidFill>
              </a:rPr>
              <a:t>SSB: 19,017 </a:t>
            </a:r>
            <a:r>
              <a:rPr lang="en-US" sz="2600" b="0" dirty="0" err="1" smtClean="0">
                <a:solidFill>
                  <a:srgbClr val="002060"/>
                </a:solidFill>
              </a:rPr>
              <a:t>mt</a:t>
            </a:r>
            <a:endParaRPr lang="en-US" sz="2600" b="0" dirty="0" smtClean="0">
              <a:solidFill>
                <a:srgbClr val="002060"/>
              </a:solidFill>
            </a:endParaRPr>
          </a:p>
          <a:p>
            <a:r>
              <a:rPr lang="en-US" sz="2600" b="0" dirty="0">
                <a:solidFill>
                  <a:srgbClr val="002060"/>
                </a:solidFill>
              </a:rPr>
              <a:t> </a:t>
            </a:r>
            <a:r>
              <a:rPr lang="en-US" sz="2600" b="0" dirty="0" smtClean="0">
                <a:solidFill>
                  <a:srgbClr val="002060"/>
                </a:solidFill>
              </a:rPr>
              <a:t>        (1,835-36,199)</a:t>
            </a:r>
            <a:endParaRPr lang="en-US" sz="2600" b="0" dirty="0">
              <a:solidFill>
                <a:srgbClr val="002060"/>
              </a:solidFill>
            </a:endParaRPr>
          </a:p>
          <a:p>
            <a:endParaRPr lang="en-US" sz="2600" dirty="0">
              <a:latin typeface="+mn-lt"/>
            </a:endParaRPr>
          </a:p>
        </p:txBody>
      </p:sp>
    </p:spTree>
    <p:extLst>
      <p:ext uri="{BB962C8B-B14F-4D97-AF65-F5344CB8AC3E}">
        <p14:creationId xmlns:p14="http://schemas.microsoft.com/office/powerpoint/2010/main" val="2837854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F0F0F0"/>
        </a:solidFill>
        <a:effectLst/>
      </p:bgPr>
    </p:bg>
    <p:spTree>
      <p:nvGrpSpPr>
        <p:cNvPr id="1" name=""/>
        <p:cNvGrpSpPr/>
        <p:nvPr/>
      </p:nvGrpSpPr>
      <p:grpSpPr>
        <a:xfrm>
          <a:off x="0" y="0"/>
          <a:ext cx="0" cy="0"/>
          <a:chOff x="0" y="0"/>
          <a:chExt cx="0" cy="0"/>
        </a:xfrm>
      </p:grpSpPr>
      <p:sp>
        <p:nvSpPr>
          <p:cNvPr id="6" name="Title 3"/>
          <p:cNvSpPr txBox="1">
            <a:spLocks/>
          </p:cNvSpPr>
          <p:nvPr/>
        </p:nvSpPr>
        <p:spPr>
          <a:xfrm>
            <a:off x="109136" y="254849"/>
            <a:ext cx="5644507" cy="1079817"/>
          </a:xfrm>
          <a:prstGeom prst="rect">
            <a:avLst/>
          </a:prstGeom>
        </p:spPr>
        <p:txBody>
          <a:bodyPr vert="horz" lIns="91440" tIns="45720" rIns="91440" bIns="45720" rtlCol="0" anchor="t" anchorCtr="0">
            <a:normAutofit/>
          </a:bodyPr>
          <a:lstStyle>
            <a:lvl1pPr algn="l" defTabSz="457200" rtl="0" eaLnBrk="1" latinLnBrk="0" hangingPunct="1">
              <a:spcBef>
                <a:spcPct val="0"/>
              </a:spcBef>
              <a:buNone/>
              <a:defRPr sz="3600" b="1" i="0" kern="1200">
                <a:solidFill>
                  <a:schemeClr val="accent1"/>
                </a:solidFill>
                <a:latin typeface="+mj-lt"/>
                <a:ea typeface="+mj-ea"/>
                <a:cs typeface="Arial Narrow Bold"/>
              </a:defRPr>
            </a:lvl1pPr>
          </a:lstStyle>
          <a:p>
            <a:r>
              <a:rPr lang="en-US" sz="3200" dirty="0" smtClean="0">
                <a:latin typeface="+mn-lt"/>
              </a:rPr>
              <a:t>Qualitative stock status metrics</a:t>
            </a:r>
            <a:endParaRPr lang="en-US" sz="3200" dirty="0">
              <a:latin typeface="+mn-lt"/>
            </a:endParaRPr>
          </a:p>
        </p:txBody>
      </p:sp>
      <p:sp>
        <p:nvSpPr>
          <p:cNvPr id="3" name="Content Placeholder 4"/>
          <p:cNvSpPr txBox="1">
            <a:spLocks/>
          </p:cNvSpPr>
          <p:nvPr/>
        </p:nvSpPr>
        <p:spPr>
          <a:xfrm>
            <a:off x="109136" y="893410"/>
            <a:ext cx="9089456" cy="5896710"/>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2"/>
                </a:solidFill>
                <a:latin typeface="+mn-lt"/>
                <a:ea typeface="+mn-ea"/>
                <a:cs typeface="+mn-cs"/>
              </a:defRPr>
            </a:lvl1pPr>
            <a:lvl2pPr marL="742950" indent="-285750" algn="l" defTabSz="457200" rtl="0" eaLnBrk="1" latinLnBrk="0" hangingPunct="1">
              <a:spcBef>
                <a:spcPct val="20000"/>
              </a:spcBef>
              <a:buFont typeface="Arial"/>
              <a:buChar char="•"/>
              <a:defRPr sz="3200" kern="1200">
                <a:solidFill>
                  <a:schemeClr val="tx2"/>
                </a:solidFill>
                <a:latin typeface="+mn-lt"/>
                <a:ea typeface="+mn-ea"/>
                <a:cs typeface="+mn-cs"/>
              </a:defRPr>
            </a:lvl2pPr>
            <a:lvl3pPr marL="1143000" indent="-228600" algn="l" defTabSz="457200" rtl="0" eaLnBrk="1" latinLnBrk="0" hangingPunct="1">
              <a:spcBef>
                <a:spcPct val="20000"/>
              </a:spcBef>
              <a:buFont typeface="Arial"/>
              <a:buChar char="•"/>
              <a:defRPr sz="2800" kern="1200">
                <a:solidFill>
                  <a:schemeClr val="tx2"/>
                </a:solidFill>
                <a:latin typeface="+mn-lt"/>
                <a:ea typeface="+mn-ea"/>
                <a:cs typeface="+mn-cs"/>
              </a:defRPr>
            </a:lvl3pPr>
            <a:lvl4pPr marL="1600200" indent="-228600" algn="l" defTabSz="457200" rtl="0" eaLnBrk="1" latinLnBrk="0" hangingPunct="1">
              <a:spcBef>
                <a:spcPct val="20000"/>
              </a:spcBef>
              <a:buFont typeface="Arial"/>
              <a:buChar char="•"/>
              <a:defRPr sz="2800" kern="1200">
                <a:solidFill>
                  <a:schemeClr val="tx2"/>
                </a:solidFill>
                <a:latin typeface="+mn-lt"/>
                <a:ea typeface="+mn-ea"/>
                <a:cs typeface="+mn-cs"/>
              </a:defRPr>
            </a:lvl4pPr>
            <a:lvl5pPr marL="2057400" indent="-228600" algn="l" defTabSz="457200" rtl="0" eaLnBrk="1" latinLnBrk="0" hangingPunct="1">
              <a:spcBef>
                <a:spcPct val="20000"/>
              </a:spcBef>
              <a:buFont typeface="Arial"/>
              <a:buChar char="•"/>
              <a:defRPr sz="2800" kern="1200">
                <a:solidFill>
                  <a:schemeClr val="tx2"/>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buFont typeface="Wingdings" panose="05000000000000000000" pitchFamily="2" charset="2"/>
              <a:buChar char="§"/>
            </a:pPr>
            <a:endParaRPr lang="en-US" sz="2800" dirty="0" smtClean="0"/>
          </a:p>
          <a:p>
            <a:pPr marL="0" indent="0">
              <a:buNone/>
            </a:pPr>
            <a:endParaRPr lang="en-US" sz="2800" dirty="0" smtClean="0"/>
          </a:p>
          <a:p>
            <a:pPr marL="0" indent="0">
              <a:buNone/>
            </a:pPr>
            <a:endParaRPr lang="en-US" sz="2800" dirty="0" smtClean="0"/>
          </a:p>
        </p:txBody>
      </p:sp>
      <p:sp>
        <p:nvSpPr>
          <p:cNvPr id="4" name="Content Placeholder 4"/>
          <p:cNvSpPr txBox="1">
            <a:spLocks/>
          </p:cNvSpPr>
          <p:nvPr/>
        </p:nvSpPr>
        <p:spPr>
          <a:xfrm>
            <a:off x="213360" y="1075705"/>
            <a:ext cx="8930640" cy="5080377"/>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2"/>
                </a:solidFill>
                <a:latin typeface="+mn-lt"/>
                <a:ea typeface="+mn-ea"/>
                <a:cs typeface="+mn-cs"/>
              </a:defRPr>
            </a:lvl1pPr>
            <a:lvl2pPr marL="742950" indent="-285750" algn="l" defTabSz="457200" rtl="0" eaLnBrk="1" latinLnBrk="0" hangingPunct="1">
              <a:spcBef>
                <a:spcPct val="20000"/>
              </a:spcBef>
              <a:buFont typeface="Arial"/>
              <a:buChar char="•"/>
              <a:defRPr sz="3200" kern="1200">
                <a:solidFill>
                  <a:schemeClr val="tx2"/>
                </a:solidFill>
                <a:latin typeface="+mn-lt"/>
                <a:ea typeface="+mn-ea"/>
                <a:cs typeface="+mn-cs"/>
              </a:defRPr>
            </a:lvl2pPr>
            <a:lvl3pPr marL="1143000" indent="-228600" algn="l" defTabSz="457200" rtl="0" eaLnBrk="1" latinLnBrk="0" hangingPunct="1">
              <a:spcBef>
                <a:spcPct val="20000"/>
              </a:spcBef>
              <a:buFont typeface="Arial"/>
              <a:buChar char="•"/>
              <a:defRPr sz="2800" kern="1200">
                <a:solidFill>
                  <a:schemeClr val="tx2"/>
                </a:solidFill>
                <a:latin typeface="+mn-lt"/>
                <a:ea typeface="+mn-ea"/>
                <a:cs typeface="+mn-cs"/>
              </a:defRPr>
            </a:lvl3pPr>
            <a:lvl4pPr marL="1600200" indent="-228600" algn="l" defTabSz="457200" rtl="0" eaLnBrk="1" latinLnBrk="0" hangingPunct="1">
              <a:spcBef>
                <a:spcPct val="20000"/>
              </a:spcBef>
              <a:buFont typeface="Arial"/>
              <a:buChar char="•"/>
              <a:defRPr sz="2800" kern="1200">
                <a:solidFill>
                  <a:schemeClr val="tx2"/>
                </a:solidFill>
                <a:latin typeface="+mn-lt"/>
                <a:ea typeface="+mn-ea"/>
                <a:cs typeface="+mn-cs"/>
              </a:defRPr>
            </a:lvl4pPr>
            <a:lvl5pPr marL="2057400" indent="-228600" algn="l" defTabSz="457200" rtl="0" eaLnBrk="1" latinLnBrk="0" hangingPunct="1">
              <a:spcBef>
                <a:spcPct val="20000"/>
              </a:spcBef>
              <a:buFont typeface="Arial"/>
              <a:buChar char="•"/>
              <a:defRPr sz="2800" kern="1200">
                <a:solidFill>
                  <a:schemeClr val="tx2"/>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buFont typeface="Wingdings" panose="05000000000000000000" pitchFamily="2" charset="2"/>
              <a:buChar char="§"/>
            </a:pPr>
            <a:r>
              <a:rPr lang="en-US" sz="2800" dirty="0" smtClean="0">
                <a:solidFill>
                  <a:srgbClr val="002060"/>
                </a:solidFill>
              </a:rPr>
              <a:t>Age truncation apparent in fishery catches</a:t>
            </a:r>
          </a:p>
          <a:p>
            <a:pPr lvl="1">
              <a:buFont typeface="Wingdings" panose="05000000000000000000" pitchFamily="2" charset="2"/>
              <a:buChar char="§"/>
            </a:pPr>
            <a:r>
              <a:rPr lang="en-US" sz="2800" dirty="0">
                <a:solidFill>
                  <a:srgbClr val="002060"/>
                </a:solidFill>
              </a:rPr>
              <a:t>Age-9 fish were observed in </a:t>
            </a:r>
            <a:r>
              <a:rPr lang="en-US" sz="2800" dirty="0" smtClean="0">
                <a:solidFill>
                  <a:srgbClr val="002060"/>
                </a:solidFill>
              </a:rPr>
              <a:t>2019-2021 </a:t>
            </a:r>
            <a:r>
              <a:rPr lang="en-US" sz="2800" dirty="0">
                <a:solidFill>
                  <a:srgbClr val="002060"/>
                </a:solidFill>
              </a:rPr>
              <a:t>fishery </a:t>
            </a:r>
            <a:r>
              <a:rPr lang="en-US" sz="2800" dirty="0" smtClean="0">
                <a:solidFill>
                  <a:srgbClr val="002060"/>
                </a:solidFill>
              </a:rPr>
              <a:t>catches </a:t>
            </a:r>
            <a:r>
              <a:rPr lang="en-US" sz="2800" dirty="0">
                <a:solidFill>
                  <a:srgbClr val="002060"/>
                </a:solidFill>
              </a:rPr>
              <a:t>for the first time since </a:t>
            </a:r>
            <a:r>
              <a:rPr lang="en-US" sz="2800" dirty="0" smtClean="0">
                <a:solidFill>
                  <a:srgbClr val="002060"/>
                </a:solidFill>
              </a:rPr>
              <a:t>2012</a:t>
            </a:r>
          </a:p>
          <a:p>
            <a:pPr>
              <a:buFont typeface="Wingdings" panose="05000000000000000000" pitchFamily="2" charset="2"/>
              <a:buChar char="§"/>
            </a:pPr>
            <a:r>
              <a:rPr lang="en-US" sz="2800" dirty="0" smtClean="0">
                <a:solidFill>
                  <a:srgbClr val="002060"/>
                </a:solidFill>
              </a:rPr>
              <a:t>Range-wide SSB estimates from egg surveys have been below the time-series median since 2009</a:t>
            </a:r>
          </a:p>
          <a:p>
            <a:pPr lvl="1">
              <a:buFont typeface="Wingdings" panose="05000000000000000000" pitchFamily="2" charset="2"/>
              <a:buChar char="§"/>
            </a:pPr>
            <a:r>
              <a:rPr lang="en-US" sz="2800" dirty="0" smtClean="0">
                <a:solidFill>
                  <a:srgbClr val="002060"/>
                </a:solidFill>
              </a:rPr>
              <a:t>Southern contingent egg production has been an order of magnitude greater in since 2018 compared to the previous decade</a:t>
            </a:r>
          </a:p>
          <a:p>
            <a:pPr>
              <a:buFont typeface="Wingdings" panose="05000000000000000000" pitchFamily="2" charset="2"/>
              <a:buChar char="§"/>
            </a:pPr>
            <a:r>
              <a:rPr lang="en-US" sz="2800" dirty="0" smtClean="0">
                <a:solidFill>
                  <a:srgbClr val="002060"/>
                </a:solidFill>
              </a:rPr>
              <a:t>With the exception of the 2015 and 2021 year classes, recruitment estimates have been below the time-series median since 2009</a:t>
            </a:r>
          </a:p>
          <a:p>
            <a:pPr>
              <a:buFont typeface="Wingdings" panose="05000000000000000000" pitchFamily="2" charset="2"/>
              <a:buChar char="§"/>
            </a:pPr>
            <a:r>
              <a:rPr lang="en-US" sz="2800" dirty="0" smtClean="0">
                <a:solidFill>
                  <a:srgbClr val="002060"/>
                </a:solidFill>
              </a:rPr>
              <a:t>2016 year class was the smallest estimate of the time series</a:t>
            </a:r>
          </a:p>
        </p:txBody>
      </p:sp>
    </p:spTree>
    <p:extLst>
      <p:ext uri="{BB962C8B-B14F-4D97-AF65-F5344CB8AC3E}">
        <p14:creationId xmlns:p14="http://schemas.microsoft.com/office/powerpoint/2010/main" val="3542893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F0F0F0"/>
        </a:solidFill>
        <a:effectLst/>
      </p:bgPr>
    </p:bg>
    <p:spTree>
      <p:nvGrpSpPr>
        <p:cNvPr id="1" name=""/>
        <p:cNvGrpSpPr/>
        <p:nvPr/>
      </p:nvGrpSpPr>
      <p:grpSpPr>
        <a:xfrm>
          <a:off x="0" y="0"/>
          <a:ext cx="0" cy="0"/>
          <a:chOff x="0" y="0"/>
          <a:chExt cx="0" cy="0"/>
        </a:xfrm>
      </p:grpSpPr>
      <p:sp>
        <p:nvSpPr>
          <p:cNvPr id="6" name="Title 3"/>
          <p:cNvSpPr txBox="1">
            <a:spLocks/>
          </p:cNvSpPr>
          <p:nvPr/>
        </p:nvSpPr>
        <p:spPr>
          <a:xfrm>
            <a:off x="109136" y="254849"/>
            <a:ext cx="8933264" cy="1079817"/>
          </a:xfrm>
          <a:prstGeom prst="rect">
            <a:avLst/>
          </a:prstGeom>
        </p:spPr>
        <p:txBody>
          <a:bodyPr vert="horz" lIns="91440" tIns="45720" rIns="91440" bIns="45720" rtlCol="0" anchor="t" anchorCtr="0">
            <a:normAutofit/>
          </a:bodyPr>
          <a:lstStyle>
            <a:lvl1pPr algn="l" defTabSz="457200" rtl="0" eaLnBrk="1" latinLnBrk="0" hangingPunct="1">
              <a:spcBef>
                <a:spcPct val="0"/>
              </a:spcBef>
              <a:buNone/>
              <a:defRPr sz="3600" b="1" i="0" kern="1200">
                <a:solidFill>
                  <a:schemeClr val="accent1"/>
                </a:solidFill>
                <a:latin typeface="+mj-lt"/>
                <a:ea typeface="+mj-ea"/>
                <a:cs typeface="Arial Narrow Bold"/>
              </a:defRPr>
            </a:lvl1pPr>
          </a:lstStyle>
          <a:p>
            <a:r>
              <a:rPr lang="en-US" sz="3200" dirty="0" smtClean="0">
                <a:latin typeface="+mn-lt"/>
              </a:rPr>
              <a:t>2023 Canadian assessment of the northern contingent</a:t>
            </a:r>
            <a:endParaRPr lang="en-US" sz="3200" dirty="0">
              <a:latin typeface="+mn-lt"/>
            </a:endParaRPr>
          </a:p>
        </p:txBody>
      </p:sp>
      <p:sp>
        <p:nvSpPr>
          <p:cNvPr id="3" name="Content Placeholder 4"/>
          <p:cNvSpPr txBox="1">
            <a:spLocks/>
          </p:cNvSpPr>
          <p:nvPr/>
        </p:nvSpPr>
        <p:spPr>
          <a:xfrm>
            <a:off x="109136" y="893410"/>
            <a:ext cx="9089456" cy="5896710"/>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2"/>
                </a:solidFill>
                <a:latin typeface="+mn-lt"/>
                <a:ea typeface="+mn-ea"/>
                <a:cs typeface="+mn-cs"/>
              </a:defRPr>
            </a:lvl1pPr>
            <a:lvl2pPr marL="742950" indent="-285750" algn="l" defTabSz="457200" rtl="0" eaLnBrk="1" latinLnBrk="0" hangingPunct="1">
              <a:spcBef>
                <a:spcPct val="20000"/>
              </a:spcBef>
              <a:buFont typeface="Arial"/>
              <a:buChar char="•"/>
              <a:defRPr sz="3200" kern="1200">
                <a:solidFill>
                  <a:schemeClr val="tx2"/>
                </a:solidFill>
                <a:latin typeface="+mn-lt"/>
                <a:ea typeface="+mn-ea"/>
                <a:cs typeface="+mn-cs"/>
              </a:defRPr>
            </a:lvl2pPr>
            <a:lvl3pPr marL="1143000" indent="-228600" algn="l" defTabSz="457200" rtl="0" eaLnBrk="1" latinLnBrk="0" hangingPunct="1">
              <a:spcBef>
                <a:spcPct val="20000"/>
              </a:spcBef>
              <a:buFont typeface="Arial"/>
              <a:buChar char="•"/>
              <a:defRPr sz="2800" kern="1200">
                <a:solidFill>
                  <a:schemeClr val="tx2"/>
                </a:solidFill>
                <a:latin typeface="+mn-lt"/>
                <a:ea typeface="+mn-ea"/>
                <a:cs typeface="+mn-cs"/>
              </a:defRPr>
            </a:lvl3pPr>
            <a:lvl4pPr marL="1600200" indent="-228600" algn="l" defTabSz="457200" rtl="0" eaLnBrk="1" latinLnBrk="0" hangingPunct="1">
              <a:spcBef>
                <a:spcPct val="20000"/>
              </a:spcBef>
              <a:buFont typeface="Arial"/>
              <a:buChar char="•"/>
              <a:defRPr sz="2800" kern="1200">
                <a:solidFill>
                  <a:schemeClr val="tx2"/>
                </a:solidFill>
                <a:latin typeface="+mn-lt"/>
                <a:ea typeface="+mn-ea"/>
                <a:cs typeface="+mn-cs"/>
              </a:defRPr>
            </a:lvl4pPr>
            <a:lvl5pPr marL="2057400" indent="-228600" algn="l" defTabSz="457200" rtl="0" eaLnBrk="1" latinLnBrk="0" hangingPunct="1">
              <a:spcBef>
                <a:spcPct val="20000"/>
              </a:spcBef>
              <a:buFont typeface="Arial"/>
              <a:buChar char="•"/>
              <a:defRPr sz="2800" kern="1200">
                <a:solidFill>
                  <a:schemeClr val="tx2"/>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buFont typeface="Wingdings" panose="05000000000000000000" pitchFamily="2" charset="2"/>
              <a:buChar char="§"/>
            </a:pPr>
            <a:endParaRPr lang="en-US" sz="2800" dirty="0" smtClean="0"/>
          </a:p>
          <a:p>
            <a:pPr marL="0" indent="0">
              <a:buNone/>
            </a:pPr>
            <a:endParaRPr lang="en-US" sz="2800" dirty="0" smtClean="0"/>
          </a:p>
          <a:p>
            <a:pPr marL="0" indent="0">
              <a:buNone/>
            </a:pPr>
            <a:endParaRPr lang="en-US" sz="2800" dirty="0" smtClean="0"/>
          </a:p>
        </p:txBody>
      </p:sp>
      <p:sp>
        <p:nvSpPr>
          <p:cNvPr id="4" name="Content Placeholder 4"/>
          <p:cNvSpPr txBox="1">
            <a:spLocks/>
          </p:cNvSpPr>
          <p:nvPr/>
        </p:nvSpPr>
        <p:spPr>
          <a:xfrm>
            <a:off x="213360" y="1106798"/>
            <a:ext cx="8930640" cy="5080377"/>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2"/>
                </a:solidFill>
                <a:latin typeface="+mn-lt"/>
                <a:ea typeface="+mn-ea"/>
                <a:cs typeface="+mn-cs"/>
              </a:defRPr>
            </a:lvl1pPr>
            <a:lvl2pPr marL="742950" indent="-285750" algn="l" defTabSz="457200" rtl="0" eaLnBrk="1" latinLnBrk="0" hangingPunct="1">
              <a:spcBef>
                <a:spcPct val="20000"/>
              </a:spcBef>
              <a:buFont typeface="Arial"/>
              <a:buChar char="•"/>
              <a:defRPr sz="3200" kern="1200">
                <a:solidFill>
                  <a:schemeClr val="tx2"/>
                </a:solidFill>
                <a:latin typeface="+mn-lt"/>
                <a:ea typeface="+mn-ea"/>
                <a:cs typeface="+mn-cs"/>
              </a:defRPr>
            </a:lvl2pPr>
            <a:lvl3pPr marL="1143000" indent="-228600" algn="l" defTabSz="457200" rtl="0" eaLnBrk="1" latinLnBrk="0" hangingPunct="1">
              <a:spcBef>
                <a:spcPct val="20000"/>
              </a:spcBef>
              <a:buFont typeface="Arial"/>
              <a:buChar char="•"/>
              <a:defRPr sz="2800" kern="1200">
                <a:solidFill>
                  <a:schemeClr val="tx2"/>
                </a:solidFill>
                <a:latin typeface="+mn-lt"/>
                <a:ea typeface="+mn-ea"/>
                <a:cs typeface="+mn-cs"/>
              </a:defRPr>
            </a:lvl3pPr>
            <a:lvl4pPr marL="1600200" indent="-228600" algn="l" defTabSz="457200" rtl="0" eaLnBrk="1" latinLnBrk="0" hangingPunct="1">
              <a:spcBef>
                <a:spcPct val="20000"/>
              </a:spcBef>
              <a:buFont typeface="Arial"/>
              <a:buChar char="•"/>
              <a:defRPr sz="2800" kern="1200">
                <a:solidFill>
                  <a:schemeClr val="tx2"/>
                </a:solidFill>
                <a:latin typeface="+mn-lt"/>
                <a:ea typeface="+mn-ea"/>
                <a:cs typeface="+mn-cs"/>
              </a:defRPr>
            </a:lvl4pPr>
            <a:lvl5pPr marL="2057400" indent="-228600" algn="l" defTabSz="457200" rtl="0" eaLnBrk="1" latinLnBrk="0" hangingPunct="1">
              <a:spcBef>
                <a:spcPct val="20000"/>
              </a:spcBef>
              <a:buFont typeface="Arial"/>
              <a:buChar char="•"/>
              <a:defRPr sz="2800" kern="1200">
                <a:solidFill>
                  <a:schemeClr val="tx2"/>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buFont typeface="Wingdings" panose="05000000000000000000" pitchFamily="2" charset="2"/>
              <a:buChar char="§"/>
            </a:pPr>
            <a:r>
              <a:rPr lang="en-US" sz="2800" dirty="0" smtClean="0">
                <a:solidFill>
                  <a:srgbClr val="002060"/>
                </a:solidFill>
              </a:rPr>
              <a:t>DFO revised the full suite of input data for the 2023 assessment (CAA, WAA, egg index, maturity, fecundity)</a:t>
            </a:r>
          </a:p>
          <a:p>
            <a:pPr>
              <a:buFont typeface="Wingdings" panose="05000000000000000000" pitchFamily="2" charset="2"/>
              <a:buChar char="§"/>
            </a:pPr>
            <a:r>
              <a:rPr lang="en-US" sz="2800" dirty="0">
                <a:solidFill>
                  <a:srgbClr val="002060"/>
                </a:solidFill>
              </a:rPr>
              <a:t>SSB has been in or near the critical zone since 2011 </a:t>
            </a:r>
            <a:endParaRPr lang="en-US" sz="2800" dirty="0" smtClean="0">
              <a:solidFill>
                <a:srgbClr val="002060"/>
              </a:solidFill>
            </a:endParaRPr>
          </a:p>
          <a:p>
            <a:pPr>
              <a:buFont typeface="Wingdings" panose="05000000000000000000" pitchFamily="2" charset="2"/>
              <a:buChar char="§"/>
            </a:pPr>
            <a:r>
              <a:rPr lang="en-US" sz="2800" dirty="0" smtClean="0">
                <a:solidFill>
                  <a:srgbClr val="002060"/>
                </a:solidFill>
              </a:rPr>
              <a:t>After reaching a time-series minimum in 2021, 2022 SSB was estimated to be 17,649 </a:t>
            </a:r>
            <a:r>
              <a:rPr lang="en-US" sz="2800" dirty="0" err="1" smtClean="0">
                <a:solidFill>
                  <a:srgbClr val="002060"/>
                </a:solidFill>
              </a:rPr>
              <a:t>mt</a:t>
            </a:r>
            <a:r>
              <a:rPr lang="en-US" sz="2800" dirty="0" smtClean="0">
                <a:solidFill>
                  <a:srgbClr val="002060"/>
                </a:solidFill>
              </a:rPr>
              <a:t> and 42% of the LRP (40% of SSB</a:t>
            </a:r>
            <a:r>
              <a:rPr lang="en-US" sz="2800" baseline="-25000" dirty="0" smtClean="0">
                <a:solidFill>
                  <a:srgbClr val="002060"/>
                </a:solidFill>
              </a:rPr>
              <a:t>40%</a:t>
            </a:r>
            <a:r>
              <a:rPr lang="en-US" sz="2800" dirty="0" smtClean="0">
                <a:solidFill>
                  <a:srgbClr val="002060"/>
                </a:solidFill>
              </a:rPr>
              <a:t>)</a:t>
            </a:r>
          </a:p>
          <a:p>
            <a:pPr>
              <a:buFont typeface="Wingdings" panose="05000000000000000000" pitchFamily="2" charset="2"/>
              <a:buChar char="§"/>
            </a:pPr>
            <a:r>
              <a:rPr lang="en-US" sz="2800" dirty="0" smtClean="0">
                <a:solidFill>
                  <a:srgbClr val="002060"/>
                </a:solidFill>
              </a:rPr>
              <a:t>Fully selected fishing mortality was estimated to be 0.42 </a:t>
            </a:r>
            <a:r>
              <a:rPr lang="en-US" sz="2800" dirty="0">
                <a:solidFill>
                  <a:srgbClr val="002060"/>
                </a:solidFill>
              </a:rPr>
              <a:t>in </a:t>
            </a:r>
            <a:r>
              <a:rPr lang="en-US" sz="2800" dirty="0" smtClean="0">
                <a:solidFill>
                  <a:srgbClr val="002060"/>
                </a:solidFill>
              </a:rPr>
              <a:t>2022 and was below F40% for the first time since 1997</a:t>
            </a:r>
          </a:p>
          <a:p>
            <a:pPr>
              <a:buFont typeface="Wingdings" panose="05000000000000000000" pitchFamily="2" charset="2"/>
              <a:buChar char="§"/>
            </a:pPr>
            <a:r>
              <a:rPr lang="en-US" sz="2800" dirty="0" smtClean="0">
                <a:solidFill>
                  <a:srgbClr val="002060"/>
                </a:solidFill>
              </a:rPr>
              <a:t>Estimated recruitment (2012 onward) has been below the time-series median since 2009 and 2022 represented the 3</a:t>
            </a:r>
            <a:r>
              <a:rPr lang="en-US" sz="2800" baseline="30000" dirty="0" smtClean="0">
                <a:solidFill>
                  <a:srgbClr val="002060"/>
                </a:solidFill>
              </a:rPr>
              <a:t>rd</a:t>
            </a:r>
            <a:r>
              <a:rPr lang="en-US" sz="2800" dirty="0" smtClean="0">
                <a:solidFill>
                  <a:srgbClr val="002060"/>
                </a:solidFill>
              </a:rPr>
              <a:t> lowest estimate of the time series</a:t>
            </a:r>
          </a:p>
        </p:txBody>
      </p:sp>
    </p:spTree>
    <p:extLst>
      <p:ext uri="{BB962C8B-B14F-4D97-AF65-F5344CB8AC3E}">
        <p14:creationId xmlns:p14="http://schemas.microsoft.com/office/powerpoint/2010/main" val="48401128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F0F0F0"/>
        </a:solidFill>
        <a:effectLst/>
      </p:bgPr>
    </p:bg>
    <p:spTree>
      <p:nvGrpSpPr>
        <p:cNvPr id="1" name=""/>
        <p:cNvGrpSpPr/>
        <p:nvPr/>
      </p:nvGrpSpPr>
      <p:grpSpPr>
        <a:xfrm>
          <a:off x="0" y="0"/>
          <a:ext cx="0" cy="0"/>
          <a:chOff x="0" y="0"/>
          <a:chExt cx="0" cy="0"/>
        </a:xfrm>
      </p:grpSpPr>
      <p:sp>
        <p:nvSpPr>
          <p:cNvPr id="5" name="Title 3"/>
          <p:cNvSpPr txBox="1">
            <a:spLocks/>
          </p:cNvSpPr>
          <p:nvPr/>
        </p:nvSpPr>
        <p:spPr>
          <a:xfrm>
            <a:off x="78372" y="367141"/>
            <a:ext cx="9077234" cy="5215053"/>
          </a:xfrm>
          <a:prstGeom prst="rect">
            <a:avLst/>
          </a:prstGeom>
        </p:spPr>
        <p:txBody>
          <a:bodyPr vert="horz" lIns="91440" tIns="45720" rIns="91440" bIns="45720" rtlCol="0" anchor="t" anchorCtr="0">
            <a:normAutofit/>
          </a:bodyPr>
          <a:lstStyle>
            <a:lvl1pPr algn="l" defTabSz="457200" rtl="0" eaLnBrk="1" latinLnBrk="0" hangingPunct="1">
              <a:spcBef>
                <a:spcPct val="0"/>
              </a:spcBef>
              <a:buNone/>
              <a:defRPr sz="3600" b="1" i="0" kern="1200">
                <a:solidFill>
                  <a:schemeClr val="accent1"/>
                </a:solidFill>
                <a:latin typeface="+mj-lt"/>
                <a:ea typeface="+mj-ea"/>
                <a:cs typeface="Arial Narrow Bold"/>
              </a:defRPr>
            </a:lvl1pPr>
          </a:lstStyle>
          <a:p>
            <a:r>
              <a:rPr lang="en-US" sz="3200" dirty="0" smtClean="0">
                <a:latin typeface="+mn-lt"/>
              </a:rPr>
              <a:t>Term of Reference </a:t>
            </a:r>
            <a:r>
              <a:rPr lang="en-US" sz="3200" dirty="0">
                <a:latin typeface="+mn-lt"/>
              </a:rPr>
              <a:t>5</a:t>
            </a:r>
            <a:r>
              <a:rPr lang="en-US" sz="3200" dirty="0" smtClean="0">
                <a:latin typeface="+mn-lt"/>
              </a:rPr>
              <a:t>:</a:t>
            </a:r>
            <a:r>
              <a:rPr lang="en-US" sz="2400" dirty="0" smtClean="0">
                <a:solidFill>
                  <a:srgbClr val="1E5C90"/>
                </a:solidFill>
                <a:latin typeface="+mn-lt"/>
              </a:rPr>
              <a:t> </a:t>
            </a:r>
          </a:p>
          <a:p>
            <a:r>
              <a:rPr lang="en-US" sz="2800" b="0" dirty="0" smtClean="0">
                <a:solidFill>
                  <a:srgbClr val="002060"/>
                </a:solidFill>
              </a:rPr>
              <a:t>Conduct short-term projections</a:t>
            </a:r>
          </a:p>
          <a:p>
            <a:endParaRPr lang="en-US" sz="3200" dirty="0">
              <a:latin typeface="+mn-lt"/>
            </a:endParaRPr>
          </a:p>
        </p:txBody>
      </p:sp>
      <p:sp>
        <p:nvSpPr>
          <p:cNvPr id="6" name="Content Placeholder 4"/>
          <p:cNvSpPr txBox="1">
            <a:spLocks/>
          </p:cNvSpPr>
          <p:nvPr/>
        </p:nvSpPr>
        <p:spPr>
          <a:xfrm>
            <a:off x="213360" y="1143000"/>
            <a:ext cx="8930640" cy="4359442"/>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2"/>
                </a:solidFill>
                <a:latin typeface="+mn-lt"/>
                <a:ea typeface="+mn-ea"/>
                <a:cs typeface="+mn-cs"/>
              </a:defRPr>
            </a:lvl1pPr>
            <a:lvl2pPr marL="742950" indent="-285750" algn="l" defTabSz="457200" rtl="0" eaLnBrk="1" latinLnBrk="0" hangingPunct="1">
              <a:spcBef>
                <a:spcPct val="20000"/>
              </a:spcBef>
              <a:buFont typeface="Arial"/>
              <a:buChar char="•"/>
              <a:defRPr sz="3200" kern="1200">
                <a:solidFill>
                  <a:schemeClr val="tx2"/>
                </a:solidFill>
                <a:latin typeface="+mn-lt"/>
                <a:ea typeface="+mn-ea"/>
                <a:cs typeface="+mn-cs"/>
              </a:defRPr>
            </a:lvl2pPr>
            <a:lvl3pPr marL="1143000" indent="-228600" algn="l" defTabSz="457200" rtl="0" eaLnBrk="1" latinLnBrk="0" hangingPunct="1">
              <a:spcBef>
                <a:spcPct val="20000"/>
              </a:spcBef>
              <a:buFont typeface="Arial"/>
              <a:buChar char="•"/>
              <a:defRPr sz="2800" kern="1200">
                <a:solidFill>
                  <a:schemeClr val="tx2"/>
                </a:solidFill>
                <a:latin typeface="+mn-lt"/>
                <a:ea typeface="+mn-ea"/>
                <a:cs typeface="+mn-cs"/>
              </a:defRPr>
            </a:lvl3pPr>
            <a:lvl4pPr marL="1600200" indent="-228600" algn="l" defTabSz="457200" rtl="0" eaLnBrk="1" latinLnBrk="0" hangingPunct="1">
              <a:spcBef>
                <a:spcPct val="20000"/>
              </a:spcBef>
              <a:buFont typeface="Arial"/>
              <a:buChar char="•"/>
              <a:defRPr sz="2800" kern="1200">
                <a:solidFill>
                  <a:schemeClr val="tx2"/>
                </a:solidFill>
                <a:latin typeface="+mn-lt"/>
                <a:ea typeface="+mn-ea"/>
                <a:cs typeface="+mn-cs"/>
              </a:defRPr>
            </a:lvl4pPr>
            <a:lvl5pPr marL="2057400" indent="-228600" algn="l" defTabSz="457200" rtl="0" eaLnBrk="1" latinLnBrk="0" hangingPunct="1">
              <a:spcBef>
                <a:spcPct val="20000"/>
              </a:spcBef>
              <a:buFont typeface="Arial"/>
              <a:buChar char="•"/>
              <a:defRPr sz="2800" kern="1200">
                <a:solidFill>
                  <a:schemeClr val="tx2"/>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1100"/>
              </a:spcBef>
              <a:buNone/>
            </a:pPr>
            <a:endParaRPr lang="en-US" sz="2800" dirty="0">
              <a:solidFill>
                <a:srgbClr val="002060"/>
              </a:solidFill>
            </a:endParaRPr>
          </a:p>
        </p:txBody>
      </p:sp>
    </p:spTree>
    <p:extLst>
      <p:ext uri="{BB962C8B-B14F-4D97-AF65-F5344CB8AC3E}">
        <p14:creationId xmlns:p14="http://schemas.microsoft.com/office/powerpoint/2010/main" val="396042185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F0F0F0"/>
        </a:solidFill>
        <a:effectLst/>
      </p:bgPr>
    </p:bg>
    <p:spTree>
      <p:nvGrpSpPr>
        <p:cNvPr id="1" name=""/>
        <p:cNvGrpSpPr/>
        <p:nvPr/>
      </p:nvGrpSpPr>
      <p:grpSpPr>
        <a:xfrm>
          <a:off x="0" y="0"/>
          <a:ext cx="0" cy="0"/>
          <a:chOff x="0" y="0"/>
          <a:chExt cx="0" cy="0"/>
        </a:xfrm>
      </p:grpSpPr>
      <p:sp>
        <p:nvSpPr>
          <p:cNvPr id="6" name="Title 3"/>
          <p:cNvSpPr txBox="1">
            <a:spLocks/>
          </p:cNvSpPr>
          <p:nvPr/>
        </p:nvSpPr>
        <p:spPr>
          <a:xfrm>
            <a:off x="109136" y="254849"/>
            <a:ext cx="5644507" cy="1079817"/>
          </a:xfrm>
          <a:prstGeom prst="rect">
            <a:avLst/>
          </a:prstGeom>
        </p:spPr>
        <p:txBody>
          <a:bodyPr vert="horz" lIns="91440" tIns="45720" rIns="91440" bIns="45720" rtlCol="0" anchor="t" anchorCtr="0">
            <a:normAutofit/>
          </a:bodyPr>
          <a:lstStyle>
            <a:lvl1pPr algn="l" defTabSz="457200" rtl="0" eaLnBrk="1" latinLnBrk="0" hangingPunct="1">
              <a:spcBef>
                <a:spcPct val="0"/>
              </a:spcBef>
              <a:buNone/>
              <a:defRPr sz="3600" b="1" i="0" kern="1200">
                <a:solidFill>
                  <a:schemeClr val="accent1"/>
                </a:solidFill>
                <a:latin typeface="+mj-lt"/>
                <a:ea typeface="+mj-ea"/>
                <a:cs typeface="Arial Narrow Bold"/>
              </a:defRPr>
            </a:lvl1pPr>
          </a:lstStyle>
          <a:p>
            <a:r>
              <a:rPr lang="en-US" sz="3200" dirty="0" smtClean="0">
                <a:latin typeface="+mn-lt"/>
              </a:rPr>
              <a:t>Short-term projections</a:t>
            </a:r>
            <a:endParaRPr lang="en-US" sz="3200" dirty="0">
              <a:latin typeface="+mn-lt"/>
            </a:endParaRPr>
          </a:p>
        </p:txBody>
      </p:sp>
      <p:sp>
        <p:nvSpPr>
          <p:cNvPr id="3" name="Content Placeholder 4"/>
          <p:cNvSpPr txBox="1">
            <a:spLocks/>
          </p:cNvSpPr>
          <p:nvPr/>
        </p:nvSpPr>
        <p:spPr>
          <a:xfrm>
            <a:off x="109136" y="893410"/>
            <a:ext cx="9089456" cy="5896710"/>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2"/>
                </a:solidFill>
                <a:latin typeface="+mn-lt"/>
                <a:ea typeface="+mn-ea"/>
                <a:cs typeface="+mn-cs"/>
              </a:defRPr>
            </a:lvl1pPr>
            <a:lvl2pPr marL="742950" indent="-285750" algn="l" defTabSz="457200" rtl="0" eaLnBrk="1" latinLnBrk="0" hangingPunct="1">
              <a:spcBef>
                <a:spcPct val="20000"/>
              </a:spcBef>
              <a:buFont typeface="Arial"/>
              <a:buChar char="•"/>
              <a:defRPr sz="3200" kern="1200">
                <a:solidFill>
                  <a:schemeClr val="tx2"/>
                </a:solidFill>
                <a:latin typeface="+mn-lt"/>
                <a:ea typeface="+mn-ea"/>
                <a:cs typeface="+mn-cs"/>
              </a:defRPr>
            </a:lvl2pPr>
            <a:lvl3pPr marL="1143000" indent="-228600" algn="l" defTabSz="457200" rtl="0" eaLnBrk="1" latinLnBrk="0" hangingPunct="1">
              <a:spcBef>
                <a:spcPct val="20000"/>
              </a:spcBef>
              <a:buFont typeface="Arial"/>
              <a:buChar char="•"/>
              <a:defRPr sz="2800" kern="1200">
                <a:solidFill>
                  <a:schemeClr val="tx2"/>
                </a:solidFill>
                <a:latin typeface="+mn-lt"/>
                <a:ea typeface="+mn-ea"/>
                <a:cs typeface="+mn-cs"/>
              </a:defRPr>
            </a:lvl3pPr>
            <a:lvl4pPr marL="1600200" indent="-228600" algn="l" defTabSz="457200" rtl="0" eaLnBrk="1" latinLnBrk="0" hangingPunct="1">
              <a:spcBef>
                <a:spcPct val="20000"/>
              </a:spcBef>
              <a:buFont typeface="Arial"/>
              <a:buChar char="•"/>
              <a:defRPr sz="2800" kern="1200">
                <a:solidFill>
                  <a:schemeClr val="tx2"/>
                </a:solidFill>
                <a:latin typeface="+mn-lt"/>
                <a:ea typeface="+mn-ea"/>
                <a:cs typeface="+mn-cs"/>
              </a:defRPr>
            </a:lvl4pPr>
            <a:lvl5pPr marL="2057400" indent="-228600" algn="l" defTabSz="457200" rtl="0" eaLnBrk="1" latinLnBrk="0" hangingPunct="1">
              <a:spcBef>
                <a:spcPct val="20000"/>
              </a:spcBef>
              <a:buFont typeface="Arial"/>
              <a:buChar char="•"/>
              <a:defRPr sz="2800" kern="1200">
                <a:solidFill>
                  <a:schemeClr val="tx2"/>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buFont typeface="Wingdings" panose="05000000000000000000" pitchFamily="2" charset="2"/>
              <a:buChar char="§"/>
            </a:pPr>
            <a:endParaRPr lang="en-US" sz="2800" dirty="0" smtClean="0"/>
          </a:p>
          <a:p>
            <a:pPr marL="0" indent="0">
              <a:buNone/>
            </a:pPr>
            <a:endParaRPr lang="en-US" sz="2800" dirty="0" smtClean="0"/>
          </a:p>
          <a:p>
            <a:pPr marL="0" indent="0">
              <a:buNone/>
            </a:pPr>
            <a:endParaRPr lang="en-US" sz="2800" dirty="0" smtClean="0"/>
          </a:p>
        </p:txBody>
      </p:sp>
      <p:sp>
        <p:nvSpPr>
          <p:cNvPr id="4" name="Content Placeholder 4"/>
          <p:cNvSpPr txBox="1">
            <a:spLocks/>
          </p:cNvSpPr>
          <p:nvPr/>
        </p:nvSpPr>
        <p:spPr>
          <a:xfrm>
            <a:off x="213360" y="893410"/>
            <a:ext cx="8930640" cy="5896710"/>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2"/>
                </a:solidFill>
                <a:latin typeface="+mn-lt"/>
                <a:ea typeface="+mn-ea"/>
                <a:cs typeface="+mn-cs"/>
              </a:defRPr>
            </a:lvl1pPr>
            <a:lvl2pPr marL="742950" indent="-285750" algn="l" defTabSz="457200" rtl="0" eaLnBrk="1" latinLnBrk="0" hangingPunct="1">
              <a:spcBef>
                <a:spcPct val="20000"/>
              </a:spcBef>
              <a:buFont typeface="Arial"/>
              <a:buChar char="•"/>
              <a:defRPr sz="3200" kern="1200">
                <a:solidFill>
                  <a:schemeClr val="tx2"/>
                </a:solidFill>
                <a:latin typeface="+mn-lt"/>
                <a:ea typeface="+mn-ea"/>
                <a:cs typeface="+mn-cs"/>
              </a:defRPr>
            </a:lvl2pPr>
            <a:lvl3pPr marL="1143000" indent="-228600" algn="l" defTabSz="457200" rtl="0" eaLnBrk="1" latinLnBrk="0" hangingPunct="1">
              <a:spcBef>
                <a:spcPct val="20000"/>
              </a:spcBef>
              <a:buFont typeface="Arial"/>
              <a:buChar char="•"/>
              <a:defRPr sz="2800" kern="1200">
                <a:solidFill>
                  <a:schemeClr val="tx2"/>
                </a:solidFill>
                <a:latin typeface="+mn-lt"/>
                <a:ea typeface="+mn-ea"/>
                <a:cs typeface="+mn-cs"/>
              </a:defRPr>
            </a:lvl3pPr>
            <a:lvl4pPr marL="1600200" indent="-228600" algn="l" defTabSz="457200" rtl="0" eaLnBrk="1" latinLnBrk="0" hangingPunct="1">
              <a:spcBef>
                <a:spcPct val="20000"/>
              </a:spcBef>
              <a:buFont typeface="Arial"/>
              <a:buChar char="•"/>
              <a:defRPr sz="2800" kern="1200">
                <a:solidFill>
                  <a:schemeClr val="tx2"/>
                </a:solidFill>
                <a:latin typeface="+mn-lt"/>
                <a:ea typeface="+mn-ea"/>
                <a:cs typeface="+mn-cs"/>
              </a:defRPr>
            </a:lvl4pPr>
            <a:lvl5pPr marL="2057400" indent="-228600" algn="l" defTabSz="457200" rtl="0" eaLnBrk="1" latinLnBrk="0" hangingPunct="1">
              <a:spcBef>
                <a:spcPct val="20000"/>
              </a:spcBef>
              <a:buFont typeface="Arial"/>
              <a:buChar char="•"/>
              <a:defRPr sz="2800" kern="1200">
                <a:solidFill>
                  <a:schemeClr val="tx2"/>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buFont typeface="Wingdings" panose="05000000000000000000" pitchFamily="2" charset="2"/>
              <a:buChar char="§"/>
            </a:pPr>
            <a:r>
              <a:rPr lang="en-US" sz="2600" dirty="0" smtClean="0">
                <a:solidFill>
                  <a:srgbClr val="002060"/>
                </a:solidFill>
              </a:rPr>
              <a:t>Following methodology of rebuilding plan, recruitment </a:t>
            </a:r>
            <a:r>
              <a:rPr lang="en-US" sz="2600" dirty="0">
                <a:solidFill>
                  <a:srgbClr val="002060"/>
                </a:solidFill>
              </a:rPr>
              <a:t>sampled from </a:t>
            </a:r>
            <a:r>
              <a:rPr lang="en-US" sz="2600" dirty="0" smtClean="0">
                <a:solidFill>
                  <a:srgbClr val="002060"/>
                </a:solidFill>
              </a:rPr>
              <a:t>empirical CDFs derived assuming two recruitment stanzas</a:t>
            </a:r>
          </a:p>
          <a:p>
            <a:pPr lvl="1">
              <a:buFont typeface="Wingdings" panose="05000000000000000000" pitchFamily="2" charset="2"/>
              <a:buChar char="§"/>
            </a:pPr>
            <a:r>
              <a:rPr lang="en-US" sz="2400" dirty="0" smtClean="0">
                <a:solidFill>
                  <a:srgbClr val="002060"/>
                </a:solidFill>
              </a:rPr>
              <a:t>When SSB &lt; ½ SSB</a:t>
            </a:r>
            <a:r>
              <a:rPr lang="en-US" sz="2400" baseline="-25000" dirty="0" smtClean="0">
                <a:solidFill>
                  <a:srgbClr val="002060"/>
                </a:solidFill>
              </a:rPr>
              <a:t>MSY</a:t>
            </a:r>
            <a:r>
              <a:rPr lang="en-US" sz="2400" dirty="0" smtClean="0">
                <a:solidFill>
                  <a:srgbClr val="002060"/>
                </a:solidFill>
              </a:rPr>
              <a:t>, CDF based on estimates from 2009 onward</a:t>
            </a:r>
          </a:p>
          <a:p>
            <a:pPr lvl="1">
              <a:buFont typeface="Wingdings" panose="05000000000000000000" pitchFamily="2" charset="2"/>
              <a:buChar char="§"/>
            </a:pPr>
            <a:r>
              <a:rPr lang="en-US" sz="2400" dirty="0" smtClean="0">
                <a:solidFill>
                  <a:srgbClr val="002060"/>
                </a:solidFill>
              </a:rPr>
              <a:t>When </a:t>
            </a:r>
            <a:r>
              <a:rPr lang="en-US" sz="2400" dirty="0">
                <a:solidFill>
                  <a:srgbClr val="002060"/>
                </a:solidFill>
              </a:rPr>
              <a:t>SSB </a:t>
            </a:r>
            <a:r>
              <a:rPr lang="en-US" sz="2400" dirty="0" smtClean="0">
                <a:solidFill>
                  <a:srgbClr val="002060"/>
                </a:solidFill>
              </a:rPr>
              <a:t>≥ </a:t>
            </a:r>
            <a:r>
              <a:rPr lang="en-US" sz="2400" dirty="0">
                <a:solidFill>
                  <a:srgbClr val="002060"/>
                </a:solidFill>
              </a:rPr>
              <a:t>½ SSB</a:t>
            </a:r>
            <a:r>
              <a:rPr lang="en-US" sz="2400" baseline="-25000" dirty="0">
                <a:solidFill>
                  <a:srgbClr val="002060"/>
                </a:solidFill>
              </a:rPr>
              <a:t>MSY</a:t>
            </a:r>
            <a:r>
              <a:rPr lang="en-US" sz="2400" dirty="0">
                <a:solidFill>
                  <a:srgbClr val="002060"/>
                </a:solidFill>
              </a:rPr>
              <a:t>, </a:t>
            </a:r>
            <a:r>
              <a:rPr lang="en-US" sz="2400" dirty="0" smtClean="0">
                <a:solidFill>
                  <a:srgbClr val="002060"/>
                </a:solidFill>
              </a:rPr>
              <a:t>CDF </a:t>
            </a:r>
            <a:r>
              <a:rPr lang="en-US" sz="2400" dirty="0">
                <a:solidFill>
                  <a:srgbClr val="002060"/>
                </a:solidFill>
              </a:rPr>
              <a:t>based on </a:t>
            </a:r>
            <a:r>
              <a:rPr lang="en-US" sz="2400" dirty="0" smtClean="0">
                <a:solidFill>
                  <a:srgbClr val="002060"/>
                </a:solidFill>
              </a:rPr>
              <a:t>estimates </a:t>
            </a:r>
            <a:r>
              <a:rPr lang="en-US" sz="2400" dirty="0">
                <a:solidFill>
                  <a:srgbClr val="002060"/>
                </a:solidFill>
              </a:rPr>
              <a:t>from </a:t>
            </a:r>
            <a:r>
              <a:rPr lang="en-US" sz="2400" dirty="0" smtClean="0">
                <a:solidFill>
                  <a:srgbClr val="002060"/>
                </a:solidFill>
              </a:rPr>
              <a:t>1975 </a:t>
            </a:r>
            <a:r>
              <a:rPr lang="en-US" sz="2400" dirty="0">
                <a:solidFill>
                  <a:srgbClr val="002060"/>
                </a:solidFill>
              </a:rPr>
              <a:t>onward</a:t>
            </a:r>
            <a:endParaRPr lang="en-US" sz="2400" dirty="0" smtClean="0">
              <a:solidFill>
                <a:srgbClr val="002060"/>
              </a:solidFill>
            </a:endParaRPr>
          </a:p>
          <a:p>
            <a:pPr>
              <a:buFont typeface="Wingdings" panose="05000000000000000000" pitchFamily="2" charset="2"/>
              <a:buChar char="§"/>
            </a:pPr>
            <a:r>
              <a:rPr lang="en-US" sz="2600" dirty="0" smtClean="0">
                <a:solidFill>
                  <a:srgbClr val="002060"/>
                </a:solidFill>
              </a:rPr>
              <a:t>2023 catch assumption: </a:t>
            </a:r>
            <a:r>
              <a:rPr lang="en-US" sz="2400" dirty="0" smtClean="0">
                <a:solidFill>
                  <a:srgbClr val="002060"/>
                </a:solidFill>
              </a:rPr>
              <a:t>5,953 </a:t>
            </a:r>
            <a:r>
              <a:rPr lang="en-US" sz="2400" dirty="0" err="1" smtClean="0">
                <a:solidFill>
                  <a:srgbClr val="002060"/>
                </a:solidFill>
              </a:rPr>
              <a:t>mt</a:t>
            </a:r>
            <a:r>
              <a:rPr lang="en-US" sz="2400" dirty="0" smtClean="0">
                <a:solidFill>
                  <a:srgbClr val="002060"/>
                </a:solidFill>
              </a:rPr>
              <a:t> (2023 US ACL + 2022 Canadian catch)</a:t>
            </a:r>
          </a:p>
          <a:p>
            <a:pPr>
              <a:buFont typeface="Wingdings" panose="05000000000000000000" pitchFamily="2" charset="2"/>
              <a:buChar char="§"/>
            </a:pPr>
            <a:r>
              <a:rPr lang="en-US" sz="2400" dirty="0" err="1" smtClean="0">
                <a:solidFill>
                  <a:srgbClr val="002060"/>
                </a:solidFill>
              </a:rPr>
              <a:t>F</a:t>
            </a:r>
            <a:r>
              <a:rPr lang="en-US" sz="2400" baseline="-25000" dirty="0" err="1" smtClean="0">
                <a:solidFill>
                  <a:srgbClr val="002060"/>
                </a:solidFill>
              </a:rPr>
              <a:t>rebuild</a:t>
            </a:r>
            <a:r>
              <a:rPr lang="en-US" sz="2400" dirty="0" smtClean="0">
                <a:solidFill>
                  <a:srgbClr val="002060"/>
                </a:solidFill>
              </a:rPr>
              <a:t> defined as the F that would result in a 61% probability of rebuilding the stock by </a:t>
            </a:r>
            <a:r>
              <a:rPr lang="en-US" sz="2400" dirty="0">
                <a:solidFill>
                  <a:srgbClr val="002060"/>
                </a:solidFill>
              </a:rPr>
              <a:t>2032 (</a:t>
            </a:r>
            <a:r>
              <a:rPr lang="en-US" sz="2400" dirty="0" err="1">
                <a:solidFill>
                  <a:srgbClr val="002060"/>
                </a:solidFill>
              </a:rPr>
              <a:t>F</a:t>
            </a:r>
            <a:r>
              <a:rPr lang="en-US" sz="2400" baseline="-25000" dirty="0" err="1">
                <a:solidFill>
                  <a:srgbClr val="002060"/>
                </a:solidFill>
              </a:rPr>
              <a:t>rebuild</a:t>
            </a:r>
            <a:r>
              <a:rPr lang="en-US" sz="2400" dirty="0">
                <a:solidFill>
                  <a:srgbClr val="002060"/>
                </a:solidFill>
              </a:rPr>
              <a:t> </a:t>
            </a:r>
            <a:r>
              <a:rPr lang="en-US" sz="2400" dirty="0" smtClean="0">
                <a:solidFill>
                  <a:srgbClr val="002060"/>
                </a:solidFill>
              </a:rPr>
              <a:t>updated </a:t>
            </a:r>
            <a:r>
              <a:rPr lang="en-US" sz="2400" dirty="0">
                <a:solidFill>
                  <a:srgbClr val="002060"/>
                </a:solidFill>
              </a:rPr>
              <a:t>from </a:t>
            </a:r>
            <a:r>
              <a:rPr lang="en-US" sz="2400" dirty="0" smtClean="0">
                <a:solidFill>
                  <a:srgbClr val="002060"/>
                </a:solidFill>
              </a:rPr>
              <a:t>0.12 </a:t>
            </a:r>
            <a:r>
              <a:rPr lang="en-US" sz="2400" dirty="0">
                <a:solidFill>
                  <a:srgbClr val="002060"/>
                </a:solidFill>
              </a:rPr>
              <a:t>to </a:t>
            </a:r>
            <a:r>
              <a:rPr lang="en-US" sz="2400" dirty="0" smtClean="0">
                <a:solidFill>
                  <a:srgbClr val="002060"/>
                </a:solidFill>
              </a:rPr>
              <a:t>0.11 with this MT)</a:t>
            </a:r>
          </a:p>
          <a:p>
            <a:pPr>
              <a:buFont typeface="Wingdings" panose="05000000000000000000" pitchFamily="2" charset="2"/>
              <a:buChar char="§"/>
            </a:pPr>
            <a:r>
              <a:rPr lang="en-US" sz="2400" dirty="0" smtClean="0">
                <a:solidFill>
                  <a:srgbClr val="002060"/>
                </a:solidFill>
              </a:rPr>
              <a:t>Sensitivity analyses per request of MAFMC staff due to poor projection performance</a:t>
            </a:r>
          </a:p>
          <a:p>
            <a:pPr lvl="1">
              <a:buFont typeface="Wingdings" panose="05000000000000000000" pitchFamily="2" charset="2"/>
              <a:buChar char="§"/>
            </a:pPr>
            <a:r>
              <a:rPr lang="en-US" sz="2400" dirty="0" smtClean="0">
                <a:solidFill>
                  <a:srgbClr val="002060"/>
                </a:solidFill>
              </a:rPr>
              <a:t>2022 recruitment estimate reduced to median of recent recruitment (2009 onward) (</a:t>
            </a:r>
            <a:r>
              <a:rPr lang="en-US" sz="2400" dirty="0" err="1" smtClean="0">
                <a:solidFill>
                  <a:srgbClr val="002060"/>
                </a:solidFill>
              </a:rPr>
              <a:t>F</a:t>
            </a:r>
            <a:r>
              <a:rPr lang="en-US" sz="2400" baseline="-25000" dirty="0" err="1" smtClean="0">
                <a:solidFill>
                  <a:srgbClr val="002060"/>
                </a:solidFill>
              </a:rPr>
              <a:t>rebuild</a:t>
            </a:r>
            <a:r>
              <a:rPr lang="en-US" sz="2400" dirty="0" smtClean="0">
                <a:solidFill>
                  <a:srgbClr val="002060"/>
                </a:solidFill>
              </a:rPr>
              <a:t> reduced from 0.11 to 0.07)</a:t>
            </a:r>
          </a:p>
          <a:p>
            <a:pPr lvl="1">
              <a:buFont typeface="Wingdings" panose="05000000000000000000" pitchFamily="2" charset="2"/>
              <a:buChar char="§"/>
            </a:pPr>
            <a:r>
              <a:rPr lang="en-US" sz="2400" dirty="0" smtClean="0">
                <a:solidFill>
                  <a:srgbClr val="002060"/>
                </a:solidFill>
              </a:rPr>
              <a:t>Retrospective adjustments made to terminal year NAA estimates</a:t>
            </a:r>
          </a:p>
          <a:p>
            <a:pPr lvl="1">
              <a:buFont typeface="Wingdings" panose="05000000000000000000" pitchFamily="2" charset="2"/>
              <a:buChar char="§"/>
            </a:pPr>
            <a:r>
              <a:rPr lang="en-US" sz="2400" dirty="0">
                <a:solidFill>
                  <a:srgbClr val="002060"/>
                </a:solidFill>
              </a:rPr>
              <a:t>2022 recruitment estimate reduced to </a:t>
            </a:r>
            <a:r>
              <a:rPr lang="en-US" sz="2400" dirty="0" smtClean="0">
                <a:solidFill>
                  <a:srgbClr val="002060"/>
                </a:solidFill>
              </a:rPr>
              <a:t>median of recent recruitment; retrospective adjustments made to NAA estimates for all other ages</a:t>
            </a:r>
          </a:p>
          <a:p>
            <a:pPr lvl="1">
              <a:buFont typeface="Wingdings" panose="05000000000000000000" pitchFamily="2" charset="2"/>
              <a:buChar char="§"/>
            </a:pPr>
            <a:endParaRPr lang="en-US" sz="2400" dirty="0" smtClean="0">
              <a:solidFill>
                <a:srgbClr val="002060"/>
              </a:solidFill>
            </a:endParaRPr>
          </a:p>
          <a:p>
            <a:pPr lvl="1">
              <a:buFont typeface="Wingdings" panose="05000000000000000000" pitchFamily="2" charset="2"/>
              <a:buChar char="§"/>
            </a:pPr>
            <a:endParaRPr lang="en-US" sz="2400" dirty="0" smtClean="0">
              <a:solidFill>
                <a:srgbClr val="002060"/>
              </a:solidFill>
            </a:endParaRPr>
          </a:p>
          <a:p>
            <a:pPr marL="0" indent="0">
              <a:buNone/>
            </a:pPr>
            <a:endParaRPr lang="en-US" sz="2400" dirty="0">
              <a:solidFill>
                <a:srgbClr val="002060"/>
              </a:solidFill>
            </a:endParaRPr>
          </a:p>
          <a:p>
            <a:pPr>
              <a:buFont typeface="Wingdings" panose="05000000000000000000" pitchFamily="2" charset="2"/>
              <a:buChar char="§"/>
            </a:pPr>
            <a:endParaRPr lang="en-US" sz="2600" dirty="0" smtClean="0">
              <a:solidFill>
                <a:srgbClr val="002060"/>
              </a:solidFill>
            </a:endParaRPr>
          </a:p>
          <a:p>
            <a:pPr marL="457200" lvl="1" indent="0">
              <a:buNone/>
            </a:pPr>
            <a:endParaRPr lang="en-US" sz="2600" dirty="0" smtClean="0">
              <a:solidFill>
                <a:srgbClr val="002060"/>
              </a:solidFill>
            </a:endParaRPr>
          </a:p>
        </p:txBody>
      </p:sp>
    </p:spTree>
    <p:extLst>
      <p:ext uri="{BB962C8B-B14F-4D97-AF65-F5344CB8AC3E}">
        <p14:creationId xmlns:p14="http://schemas.microsoft.com/office/powerpoint/2010/main" val="1672883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0F0F0"/>
        </a:solidFill>
        <a:effectLst/>
      </p:bgPr>
    </p:bg>
    <p:spTree>
      <p:nvGrpSpPr>
        <p:cNvPr id="1" name=""/>
        <p:cNvGrpSpPr/>
        <p:nvPr/>
      </p:nvGrpSpPr>
      <p:grpSpPr>
        <a:xfrm>
          <a:off x="0" y="0"/>
          <a:ext cx="0" cy="0"/>
          <a:chOff x="0" y="0"/>
          <a:chExt cx="0" cy="0"/>
        </a:xfrm>
      </p:grpSpPr>
      <p:sp>
        <p:nvSpPr>
          <p:cNvPr id="5" name="Title 3"/>
          <p:cNvSpPr txBox="1">
            <a:spLocks/>
          </p:cNvSpPr>
          <p:nvPr/>
        </p:nvSpPr>
        <p:spPr>
          <a:xfrm>
            <a:off x="69663" y="367141"/>
            <a:ext cx="9077234" cy="6582299"/>
          </a:xfrm>
          <a:prstGeom prst="rect">
            <a:avLst/>
          </a:prstGeom>
        </p:spPr>
        <p:txBody>
          <a:bodyPr vert="horz" lIns="91440" tIns="45720" rIns="91440" bIns="45720" rtlCol="0" anchor="t" anchorCtr="0">
            <a:normAutofit/>
          </a:bodyPr>
          <a:lstStyle>
            <a:lvl1pPr algn="l" defTabSz="457200" rtl="0" eaLnBrk="1" latinLnBrk="0" hangingPunct="1">
              <a:spcBef>
                <a:spcPct val="0"/>
              </a:spcBef>
              <a:buNone/>
              <a:defRPr sz="3600" b="1" i="0" kern="1200">
                <a:solidFill>
                  <a:schemeClr val="accent1"/>
                </a:solidFill>
                <a:latin typeface="+mj-lt"/>
                <a:ea typeface="+mj-ea"/>
                <a:cs typeface="Arial Narrow Bold"/>
              </a:defRPr>
            </a:lvl1pPr>
          </a:lstStyle>
          <a:p>
            <a:r>
              <a:rPr lang="en-US" sz="3200" dirty="0" smtClean="0">
                <a:latin typeface="+mn-lt"/>
              </a:rPr>
              <a:t>Term of Reference 1:</a:t>
            </a:r>
            <a:r>
              <a:rPr lang="en-US" sz="2400" dirty="0" smtClean="0">
                <a:solidFill>
                  <a:srgbClr val="1E5C90"/>
                </a:solidFill>
                <a:latin typeface="+mn-lt"/>
              </a:rPr>
              <a:t> </a:t>
            </a:r>
          </a:p>
          <a:p>
            <a:r>
              <a:rPr lang="en-US" sz="2800" b="0" dirty="0" smtClean="0">
                <a:solidFill>
                  <a:srgbClr val="002060"/>
                </a:solidFill>
              </a:rPr>
              <a:t>Estimate catch from all sources, including landings and discards</a:t>
            </a:r>
          </a:p>
          <a:p>
            <a:endParaRPr lang="en-US" sz="3200" dirty="0" smtClean="0">
              <a:latin typeface="+mn-lt"/>
            </a:endParaRPr>
          </a:p>
          <a:p>
            <a:endParaRPr lang="en-US" sz="3200" dirty="0" smtClean="0">
              <a:latin typeface="+mn-lt"/>
            </a:endParaRPr>
          </a:p>
          <a:p>
            <a:endParaRPr lang="en-US" sz="3200" dirty="0" smtClean="0">
              <a:latin typeface="+mn-lt"/>
            </a:endParaRPr>
          </a:p>
          <a:p>
            <a:endParaRPr lang="en-US" sz="3200" dirty="0" smtClean="0">
              <a:latin typeface="+mn-lt"/>
            </a:endParaRPr>
          </a:p>
          <a:p>
            <a:endParaRPr lang="en-US" sz="3200" dirty="0" smtClean="0">
              <a:latin typeface="+mn-lt"/>
            </a:endParaRPr>
          </a:p>
          <a:p>
            <a:endParaRPr lang="en-US" sz="3200" dirty="0">
              <a:latin typeface="+mn-lt"/>
            </a:endParaRPr>
          </a:p>
          <a:p>
            <a:endParaRPr lang="en-US" sz="3200" dirty="0" smtClean="0">
              <a:latin typeface="+mn-lt"/>
            </a:endParaRPr>
          </a:p>
          <a:p>
            <a:endParaRPr lang="en-US" sz="3200" dirty="0">
              <a:latin typeface="+mn-lt"/>
            </a:endParaRPr>
          </a:p>
          <a:p>
            <a:endParaRPr lang="en-US" sz="3200" dirty="0" smtClean="0">
              <a:latin typeface="+mn-lt"/>
            </a:endParaRPr>
          </a:p>
          <a:p>
            <a:endParaRPr lang="en-US" sz="3200" dirty="0" smtClean="0">
              <a:latin typeface="+mn-lt"/>
            </a:endParaRPr>
          </a:p>
          <a:p>
            <a:r>
              <a:rPr lang="en-US" sz="2800" b="0" dirty="0" smtClean="0">
                <a:solidFill>
                  <a:srgbClr val="002060"/>
                </a:solidFill>
                <a:latin typeface="+mn-lt"/>
              </a:rPr>
              <a:t>(Canada updated all input data for 2023 assessment)</a:t>
            </a:r>
            <a:endParaRPr lang="en-US" sz="2800" b="0" dirty="0">
              <a:solidFill>
                <a:srgbClr val="002060"/>
              </a:solidFill>
              <a:latin typeface="+mn-lt"/>
            </a:endParaRPr>
          </a:p>
        </p:txBody>
      </p:sp>
      <p:sp>
        <p:nvSpPr>
          <p:cNvPr id="6" name="Content Placeholder 4"/>
          <p:cNvSpPr txBox="1">
            <a:spLocks/>
          </p:cNvSpPr>
          <p:nvPr/>
        </p:nvSpPr>
        <p:spPr>
          <a:xfrm>
            <a:off x="213360" y="1143000"/>
            <a:ext cx="8930640" cy="4359442"/>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2"/>
                </a:solidFill>
                <a:latin typeface="+mn-lt"/>
                <a:ea typeface="+mn-ea"/>
                <a:cs typeface="+mn-cs"/>
              </a:defRPr>
            </a:lvl1pPr>
            <a:lvl2pPr marL="742950" indent="-285750" algn="l" defTabSz="457200" rtl="0" eaLnBrk="1" latinLnBrk="0" hangingPunct="1">
              <a:spcBef>
                <a:spcPct val="20000"/>
              </a:spcBef>
              <a:buFont typeface="Arial"/>
              <a:buChar char="•"/>
              <a:defRPr sz="3200" kern="1200">
                <a:solidFill>
                  <a:schemeClr val="tx2"/>
                </a:solidFill>
                <a:latin typeface="+mn-lt"/>
                <a:ea typeface="+mn-ea"/>
                <a:cs typeface="+mn-cs"/>
              </a:defRPr>
            </a:lvl2pPr>
            <a:lvl3pPr marL="1143000" indent="-228600" algn="l" defTabSz="457200" rtl="0" eaLnBrk="1" latinLnBrk="0" hangingPunct="1">
              <a:spcBef>
                <a:spcPct val="20000"/>
              </a:spcBef>
              <a:buFont typeface="Arial"/>
              <a:buChar char="•"/>
              <a:defRPr sz="2800" kern="1200">
                <a:solidFill>
                  <a:schemeClr val="tx2"/>
                </a:solidFill>
                <a:latin typeface="+mn-lt"/>
                <a:ea typeface="+mn-ea"/>
                <a:cs typeface="+mn-cs"/>
              </a:defRPr>
            </a:lvl3pPr>
            <a:lvl4pPr marL="1600200" indent="-228600" algn="l" defTabSz="457200" rtl="0" eaLnBrk="1" latinLnBrk="0" hangingPunct="1">
              <a:spcBef>
                <a:spcPct val="20000"/>
              </a:spcBef>
              <a:buFont typeface="Arial"/>
              <a:buChar char="•"/>
              <a:defRPr sz="2800" kern="1200">
                <a:solidFill>
                  <a:schemeClr val="tx2"/>
                </a:solidFill>
                <a:latin typeface="+mn-lt"/>
                <a:ea typeface="+mn-ea"/>
                <a:cs typeface="+mn-cs"/>
              </a:defRPr>
            </a:lvl4pPr>
            <a:lvl5pPr marL="2057400" indent="-228600" algn="l" defTabSz="457200" rtl="0" eaLnBrk="1" latinLnBrk="0" hangingPunct="1">
              <a:spcBef>
                <a:spcPct val="20000"/>
              </a:spcBef>
              <a:buFont typeface="Arial"/>
              <a:buChar char="•"/>
              <a:defRPr sz="2800" kern="1200">
                <a:solidFill>
                  <a:schemeClr val="tx2"/>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1100"/>
              </a:spcBef>
              <a:buNone/>
            </a:pPr>
            <a:endParaRPr lang="en-US" sz="2800" dirty="0">
              <a:solidFill>
                <a:srgbClr val="002060"/>
              </a:solidFill>
            </a:endParaRPr>
          </a:p>
        </p:txBody>
      </p:sp>
    </p:spTree>
    <p:extLst>
      <p:ext uri="{BB962C8B-B14F-4D97-AF65-F5344CB8AC3E}">
        <p14:creationId xmlns:p14="http://schemas.microsoft.com/office/powerpoint/2010/main" val="17714923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p:cNvSpPr txBox="1">
            <a:spLocks/>
          </p:cNvSpPr>
          <p:nvPr/>
        </p:nvSpPr>
        <p:spPr>
          <a:xfrm>
            <a:off x="109136" y="254849"/>
            <a:ext cx="9034864" cy="1079817"/>
          </a:xfrm>
          <a:prstGeom prst="rect">
            <a:avLst/>
          </a:prstGeom>
        </p:spPr>
        <p:txBody>
          <a:bodyPr vert="horz" lIns="91440" tIns="45720" rIns="91440" bIns="45720" rtlCol="0" anchor="t" anchorCtr="0">
            <a:normAutofit/>
          </a:bodyPr>
          <a:lstStyle>
            <a:lvl1pPr algn="l" defTabSz="457200" rtl="0" eaLnBrk="1" latinLnBrk="0" hangingPunct="1">
              <a:spcBef>
                <a:spcPct val="0"/>
              </a:spcBef>
              <a:buNone/>
              <a:defRPr sz="3600" b="1" i="0" kern="1200">
                <a:solidFill>
                  <a:schemeClr val="accent1"/>
                </a:solidFill>
                <a:latin typeface="+mj-lt"/>
                <a:ea typeface="+mj-ea"/>
                <a:cs typeface="Arial Narrow Bold"/>
              </a:defRPr>
            </a:lvl1pPr>
          </a:lstStyle>
          <a:p>
            <a:r>
              <a:rPr lang="en-US" sz="3200" dirty="0" smtClean="0">
                <a:latin typeface="+mn-lt"/>
              </a:rPr>
              <a:t>Projections at </a:t>
            </a:r>
            <a:r>
              <a:rPr lang="en-US" sz="3200" dirty="0" err="1" smtClean="0">
                <a:latin typeface="+mn-lt"/>
              </a:rPr>
              <a:t>Frebuild</a:t>
            </a:r>
            <a:r>
              <a:rPr lang="en-US" sz="3200" dirty="0" smtClean="0">
                <a:latin typeface="+mn-lt"/>
              </a:rPr>
              <a:t>: SSB</a:t>
            </a:r>
          </a:p>
        </p:txBody>
      </p:sp>
      <p:sp>
        <p:nvSpPr>
          <p:cNvPr id="5" name="Content Placeholder 4"/>
          <p:cNvSpPr txBox="1">
            <a:spLocks/>
          </p:cNvSpPr>
          <p:nvPr/>
        </p:nvSpPr>
        <p:spPr>
          <a:xfrm>
            <a:off x="213360" y="1143002"/>
            <a:ext cx="8930640" cy="2710543"/>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2"/>
                </a:solidFill>
                <a:latin typeface="+mn-lt"/>
                <a:ea typeface="+mn-ea"/>
                <a:cs typeface="+mn-cs"/>
              </a:defRPr>
            </a:lvl1pPr>
            <a:lvl2pPr marL="742950" indent="-285750" algn="l" defTabSz="457200" rtl="0" eaLnBrk="1" latinLnBrk="0" hangingPunct="1">
              <a:spcBef>
                <a:spcPct val="20000"/>
              </a:spcBef>
              <a:buFont typeface="Arial"/>
              <a:buChar char="•"/>
              <a:defRPr sz="3200" kern="1200">
                <a:solidFill>
                  <a:schemeClr val="tx2"/>
                </a:solidFill>
                <a:latin typeface="+mn-lt"/>
                <a:ea typeface="+mn-ea"/>
                <a:cs typeface="+mn-cs"/>
              </a:defRPr>
            </a:lvl2pPr>
            <a:lvl3pPr marL="1143000" indent="-228600" algn="l" defTabSz="457200" rtl="0" eaLnBrk="1" latinLnBrk="0" hangingPunct="1">
              <a:spcBef>
                <a:spcPct val="20000"/>
              </a:spcBef>
              <a:buFont typeface="Arial"/>
              <a:buChar char="•"/>
              <a:defRPr sz="2800" kern="1200">
                <a:solidFill>
                  <a:schemeClr val="tx2"/>
                </a:solidFill>
                <a:latin typeface="+mn-lt"/>
                <a:ea typeface="+mn-ea"/>
                <a:cs typeface="+mn-cs"/>
              </a:defRPr>
            </a:lvl3pPr>
            <a:lvl4pPr marL="1600200" indent="-228600" algn="l" defTabSz="457200" rtl="0" eaLnBrk="1" latinLnBrk="0" hangingPunct="1">
              <a:spcBef>
                <a:spcPct val="20000"/>
              </a:spcBef>
              <a:buFont typeface="Arial"/>
              <a:buChar char="•"/>
              <a:defRPr sz="2800" kern="1200">
                <a:solidFill>
                  <a:schemeClr val="tx2"/>
                </a:solidFill>
                <a:latin typeface="+mn-lt"/>
                <a:ea typeface="+mn-ea"/>
                <a:cs typeface="+mn-cs"/>
              </a:defRPr>
            </a:lvl4pPr>
            <a:lvl5pPr marL="2057400" indent="-228600" algn="l" defTabSz="457200" rtl="0" eaLnBrk="1" latinLnBrk="0" hangingPunct="1">
              <a:spcBef>
                <a:spcPct val="20000"/>
              </a:spcBef>
              <a:buFont typeface="Arial"/>
              <a:buChar char="•"/>
              <a:defRPr sz="2800" kern="1200">
                <a:solidFill>
                  <a:schemeClr val="tx2"/>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endParaRPr lang="en-US" sz="2800" dirty="0">
              <a:solidFill>
                <a:srgbClr val="002060"/>
              </a:solidFill>
            </a:endParaRP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r="33653" b="33803"/>
          <a:stretch/>
        </p:blipFill>
        <p:spPr>
          <a:xfrm>
            <a:off x="-131978" y="1368388"/>
            <a:ext cx="6823764" cy="5553026"/>
          </a:xfrm>
          <a:prstGeom prst="rect">
            <a:avLst/>
          </a:prstGeom>
        </p:spPr>
      </p:pic>
      <p:graphicFrame>
        <p:nvGraphicFramePr>
          <p:cNvPr id="10" name="Table 9"/>
          <p:cNvGraphicFramePr>
            <a:graphicFrameLocks noGrp="1"/>
          </p:cNvGraphicFramePr>
          <p:nvPr>
            <p:extLst>
              <p:ext uri="{D42A27DB-BD31-4B8C-83A1-F6EECF244321}">
                <p14:modId xmlns:p14="http://schemas.microsoft.com/office/powerpoint/2010/main" val="507585240"/>
              </p:ext>
            </p:extLst>
          </p:nvPr>
        </p:nvGraphicFramePr>
        <p:xfrm>
          <a:off x="6408985" y="117106"/>
          <a:ext cx="2679700" cy="3575050"/>
        </p:xfrm>
        <a:graphic>
          <a:graphicData uri="http://schemas.openxmlformats.org/drawingml/2006/table">
            <a:tbl>
              <a:tblPr/>
              <a:tblGrid>
                <a:gridCol w="622300">
                  <a:extLst>
                    <a:ext uri="{9D8B030D-6E8A-4147-A177-3AD203B41FA5}">
                      <a16:colId xmlns:a16="http://schemas.microsoft.com/office/drawing/2014/main" val="94116927"/>
                    </a:ext>
                  </a:extLst>
                </a:gridCol>
                <a:gridCol w="1028700">
                  <a:extLst>
                    <a:ext uri="{9D8B030D-6E8A-4147-A177-3AD203B41FA5}">
                      <a16:colId xmlns:a16="http://schemas.microsoft.com/office/drawing/2014/main" val="1831499578"/>
                    </a:ext>
                  </a:extLst>
                </a:gridCol>
                <a:gridCol w="1028700">
                  <a:extLst>
                    <a:ext uri="{9D8B030D-6E8A-4147-A177-3AD203B41FA5}">
                      <a16:colId xmlns:a16="http://schemas.microsoft.com/office/drawing/2014/main" val="3202520408"/>
                    </a:ext>
                  </a:extLst>
                </a:gridCol>
              </a:tblGrid>
              <a:tr h="590550">
                <a:tc>
                  <a:txBody>
                    <a:bodyPr/>
                    <a:lstStyle/>
                    <a:p>
                      <a:pPr algn="l" fontAlgn="b"/>
                      <a:r>
                        <a:rPr lang="en-US" sz="1800" b="1" i="0" u="none" strike="noStrike" dirty="0">
                          <a:solidFill>
                            <a:srgbClr val="000000"/>
                          </a:solidFill>
                          <a:effectLst/>
                          <a:latin typeface="Calibri" panose="020F0502020204030204" pitchFamily="34" charset="0"/>
                        </a:rPr>
                        <a:t> </a:t>
                      </a:r>
                    </a:p>
                  </a:txBody>
                  <a:tcPr marL="6350" marR="6350" marT="635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US" sz="1800" b="0" i="0" u="none" strike="noStrike">
                          <a:solidFill>
                            <a:srgbClr val="000000"/>
                          </a:solidFill>
                          <a:effectLst/>
                          <a:latin typeface="Calibri" panose="020F0502020204030204" pitchFamily="34" charset="0"/>
                        </a:rPr>
                        <a:t>Base</a:t>
                      </a:r>
                    </a:p>
                  </a:txBody>
                  <a:tcPr marL="6350" marR="6350" marT="635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US" sz="1800" b="0" i="0" u="none" strike="noStrike">
                          <a:solidFill>
                            <a:srgbClr val="000000"/>
                          </a:solidFill>
                          <a:effectLst/>
                          <a:latin typeface="Calibri" panose="020F0502020204030204" pitchFamily="34" charset="0"/>
                        </a:rPr>
                        <a:t>Reduced 2022 Rect</a:t>
                      </a:r>
                    </a:p>
                  </a:txBody>
                  <a:tcPr marL="6350" marR="6350" marT="6350" marB="0" anchor="b">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89428206"/>
                  </a:ext>
                </a:extLst>
              </a:tr>
              <a:tr h="298450">
                <a:tc>
                  <a:txBody>
                    <a:bodyPr/>
                    <a:lstStyle/>
                    <a:p>
                      <a:pPr algn="r" fontAlgn="b"/>
                      <a:r>
                        <a:rPr lang="en-US" sz="1800" b="0" i="0" u="none" strike="noStrike">
                          <a:solidFill>
                            <a:srgbClr val="000000"/>
                          </a:solidFill>
                          <a:effectLst/>
                          <a:latin typeface="Calibri" panose="020F0502020204030204" pitchFamily="34" charset="0"/>
                        </a:rPr>
                        <a:t>2023</a:t>
                      </a:r>
                    </a:p>
                  </a:txBody>
                  <a:tcPr marL="6350" marR="6350" marT="635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US" sz="1800" b="0" i="0" u="none" strike="noStrike">
                          <a:solidFill>
                            <a:srgbClr val="000000"/>
                          </a:solidFill>
                          <a:effectLst/>
                          <a:latin typeface="Calibri" panose="020F0502020204030204" pitchFamily="34" charset="0"/>
                        </a:rPr>
                        <a:t>43,721</a:t>
                      </a:r>
                    </a:p>
                  </a:txBody>
                  <a:tcPr marL="6350" marR="6350" marT="635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US" sz="1800" b="0" i="0" u="none" strike="noStrike">
                          <a:solidFill>
                            <a:srgbClr val="000000"/>
                          </a:solidFill>
                          <a:effectLst/>
                          <a:latin typeface="Calibri" panose="020F0502020204030204" pitchFamily="34" charset="0"/>
                        </a:rPr>
                        <a:t>26,387</a:t>
                      </a:r>
                    </a:p>
                  </a:txBody>
                  <a:tcPr marL="6350" marR="6350" marT="6350" marB="0" anchor="b">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2131724793"/>
                  </a:ext>
                </a:extLst>
              </a:tr>
              <a:tr h="298450">
                <a:tc>
                  <a:txBody>
                    <a:bodyPr/>
                    <a:lstStyle/>
                    <a:p>
                      <a:pPr algn="r" fontAlgn="b"/>
                      <a:r>
                        <a:rPr lang="en-US" sz="1800" b="0" i="0" u="none" strike="noStrike">
                          <a:solidFill>
                            <a:srgbClr val="000000"/>
                          </a:solidFill>
                          <a:effectLst/>
                          <a:latin typeface="Calibri" panose="020F0502020204030204" pitchFamily="34" charset="0"/>
                        </a:rPr>
                        <a:t>2024</a:t>
                      </a:r>
                    </a:p>
                  </a:txBody>
                  <a:tcPr marL="6350" marR="6350" marT="6350" marB="0" anchor="b">
                    <a:lnL>
                      <a:noFill/>
                    </a:lnL>
                    <a:lnR>
                      <a:noFill/>
                    </a:lnR>
                    <a:lnT>
                      <a:noFill/>
                    </a:lnT>
                    <a:lnB>
                      <a:noFill/>
                    </a:lnB>
                  </a:tcPr>
                </a:tc>
                <a:tc>
                  <a:txBody>
                    <a:bodyPr/>
                    <a:lstStyle/>
                    <a:p>
                      <a:pPr algn="r" fontAlgn="b"/>
                      <a:r>
                        <a:rPr lang="en-US" sz="1800" b="0" i="0" u="none" strike="noStrike">
                          <a:solidFill>
                            <a:srgbClr val="000000"/>
                          </a:solidFill>
                          <a:effectLst/>
                          <a:latin typeface="Calibri" panose="020F0502020204030204" pitchFamily="34" charset="0"/>
                        </a:rPr>
                        <a:t>69,870</a:t>
                      </a:r>
                    </a:p>
                  </a:txBody>
                  <a:tcPr marL="6350" marR="6350" marT="6350" marB="0" anchor="b">
                    <a:lnL>
                      <a:noFill/>
                    </a:lnL>
                    <a:lnR>
                      <a:noFill/>
                    </a:lnR>
                    <a:lnT>
                      <a:noFill/>
                    </a:lnT>
                    <a:lnB>
                      <a:noFill/>
                    </a:lnB>
                  </a:tcPr>
                </a:tc>
                <a:tc>
                  <a:txBody>
                    <a:bodyPr/>
                    <a:lstStyle/>
                    <a:p>
                      <a:pPr algn="r" fontAlgn="b"/>
                      <a:r>
                        <a:rPr lang="en-US" sz="1800" b="0" i="0" u="none" strike="noStrike">
                          <a:solidFill>
                            <a:srgbClr val="000000"/>
                          </a:solidFill>
                          <a:effectLst/>
                          <a:latin typeface="Calibri" panose="020F0502020204030204" pitchFamily="34" charset="0"/>
                        </a:rPr>
                        <a:t>42,756</a:t>
                      </a:r>
                    </a:p>
                  </a:txBody>
                  <a:tcPr marL="6350" marR="6350" marT="6350" marB="0" anchor="b">
                    <a:lnL>
                      <a:noFill/>
                    </a:lnL>
                    <a:lnR>
                      <a:noFill/>
                    </a:lnR>
                    <a:lnT>
                      <a:noFill/>
                    </a:lnT>
                    <a:lnB>
                      <a:noFill/>
                    </a:lnB>
                  </a:tcPr>
                </a:tc>
                <a:extLst>
                  <a:ext uri="{0D108BD9-81ED-4DB2-BD59-A6C34878D82A}">
                    <a16:rowId xmlns:a16="http://schemas.microsoft.com/office/drawing/2014/main" val="308234943"/>
                  </a:ext>
                </a:extLst>
              </a:tr>
              <a:tr h="298450">
                <a:tc>
                  <a:txBody>
                    <a:bodyPr/>
                    <a:lstStyle/>
                    <a:p>
                      <a:pPr algn="r" fontAlgn="b"/>
                      <a:r>
                        <a:rPr lang="en-US" sz="1800" b="0" i="0" u="none" strike="noStrike">
                          <a:solidFill>
                            <a:srgbClr val="000000"/>
                          </a:solidFill>
                          <a:effectLst/>
                          <a:latin typeface="Calibri" panose="020F0502020204030204" pitchFamily="34" charset="0"/>
                        </a:rPr>
                        <a:t>2025</a:t>
                      </a:r>
                    </a:p>
                  </a:txBody>
                  <a:tcPr marL="6350" marR="6350" marT="6350" marB="0" anchor="b">
                    <a:lnL>
                      <a:noFill/>
                    </a:lnL>
                    <a:lnR>
                      <a:noFill/>
                    </a:lnR>
                    <a:lnT>
                      <a:noFill/>
                    </a:lnT>
                    <a:lnB>
                      <a:noFill/>
                    </a:lnB>
                  </a:tcPr>
                </a:tc>
                <a:tc>
                  <a:txBody>
                    <a:bodyPr/>
                    <a:lstStyle/>
                    <a:p>
                      <a:pPr algn="r" fontAlgn="b"/>
                      <a:r>
                        <a:rPr lang="en-US" sz="1800" b="0" i="0" u="none" strike="noStrike">
                          <a:solidFill>
                            <a:srgbClr val="000000"/>
                          </a:solidFill>
                          <a:effectLst/>
                          <a:latin typeface="Calibri" panose="020F0502020204030204" pitchFamily="34" charset="0"/>
                        </a:rPr>
                        <a:t>85,584</a:t>
                      </a:r>
                    </a:p>
                  </a:txBody>
                  <a:tcPr marL="6350" marR="6350" marT="6350" marB="0" anchor="b">
                    <a:lnL>
                      <a:noFill/>
                    </a:lnL>
                    <a:lnR>
                      <a:noFill/>
                    </a:lnR>
                    <a:lnT>
                      <a:noFill/>
                    </a:lnT>
                    <a:lnB>
                      <a:noFill/>
                    </a:lnB>
                  </a:tcPr>
                </a:tc>
                <a:tc>
                  <a:txBody>
                    <a:bodyPr/>
                    <a:lstStyle/>
                    <a:p>
                      <a:pPr algn="r" fontAlgn="b"/>
                      <a:r>
                        <a:rPr lang="en-US" sz="1800" b="0" i="0" u="none" strike="noStrike">
                          <a:solidFill>
                            <a:srgbClr val="000000"/>
                          </a:solidFill>
                          <a:effectLst/>
                          <a:latin typeface="Calibri" panose="020F0502020204030204" pitchFamily="34" charset="0"/>
                        </a:rPr>
                        <a:t>61,060</a:t>
                      </a:r>
                    </a:p>
                  </a:txBody>
                  <a:tcPr marL="6350" marR="6350" marT="6350" marB="0" anchor="b">
                    <a:lnL>
                      <a:noFill/>
                    </a:lnL>
                    <a:lnR>
                      <a:noFill/>
                    </a:lnR>
                    <a:lnT>
                      <a:noFill/>
                    </a:lnT>
                    <a:lnB>
                      <a:noFill/>
                    </a:lnB>
                  </a:tcPr>
                </a:tc>
                <a:extLst>
                  <a:ext uri="{0D108BD9-81ED-4DB2-BD59-A6C34878D82A}">
                    <a16:rowId xmlns:a16="http://schemas.microsoft.com/office/drawing/2014/main" val="911050423"/>
                  </a:ext>
                </a:extLst>
              </a:tr>
              <a:tr h="298450">
                <a:tc>
                  <a:txBody>
                    <a:bodyPr/>
                    <a:lstStyle/>
                    <a:p>
                      <a:pPr algn="r" fontAlgn="b"/>
                      <a:r>
                        <a:rPr lang="en-US" sz="1800" b="0" i="0" u="none" strike="noStrike">
                          <a:solidFill>
                            <a:srgbClr val="000000"/>
                          </a:solidFill>
                          <a:effectLst/>
                          <a:latin typeface="Calibri" panose="020F0502020204030204" pitchFamily="34" charset="0"/>
                        </a:rPr>
                        <a:t>2026</a:t>
                      </a:r>
                    </a:p>
                  </a:txBody>
                  <a:tcPr marL="6350" marR="6350" marT="6350" marB="0" anchor="b">
                    <a:lnL>
                      <a:noFill/>
                    </a:lnL>
                    <a:lnR>
                      <a:noFill/>
                    </a:lnR>
                    <a:lnT>
                      <a:noFill/>
                    </a:lnT>
                    <a:lnB>
                      <a:noFill/>
                    </a:lnB>
                  </a:tcPr>
                </a:tc>
                <a:tc>
                  <a:txBody>
                    <a:bodyPr/>
                    <a:lstStyle/>
                    <a:p>
                      <a:pPr algn="r" fontAlgn="b"/>
                      <a:r>
                        <a:rPr lang="en-US" sz="1800" b="0" i="0" u="none" strike="noStrike">
                          <a:solidFill>
                            <a:srgbClr val="000000"/>
                          </a:solidFill>
                          <a:effectLst/>
                          <a:latin typeface="Calibri" panose="020F0502020204030204" pitchFamily="34" charset="0"/>
                        </a:rPr>
                        <a:t>96,586</a:t>
                      </a:r>
                    </a:p>
                  </a:txBody>
                  <a:tcPr marL="6350" marR="6350" marT="6350" marB="0" anchor="b">
                    <a:lnL>
                      <a:noFill/>
                    </a:lnL>
                    <a:lnR>
                      <a:noFill/>
                    </a:lnR>
                    <a:lnT>
                      <a:noFill/>
                    </a:lnT>
                    <a:lnB>
                      <a:noFill/>
                    </a:lnB>
                  </a:tcPr>
                </a:tc>
                <a:tc>
                  <a:txBody>
                    <a:bodyPr/>
                    <a:lstStyle/>
                    <a:p>
                      <a:pPr algn="r" fontAlgn="b"/>
                      <a:r>
                        <a:rPr lang="en-US" sz="1800" b="0" i="0" u="none" strike="noStrike">
                          <a:solidFill>
                            <a:srgbClr val="000000"/>
                          </a:solidFill>
                          <a:effectLst/>
                          <a:latin typeface="Calibri" panose="020F0502020204030204" pitchFamily="34" charset="0"/>
                        </a:rPr>
                        <a:t>75,584</a:t>
                      </a:r>
                    </a:p>
                  </a:txBody>
                  <a:tcPr marL="6350" marR="6350" marT="6350" marB="0" anchor="b">
                    <a:lnL>
                      <a:noFill/>
                    </a:lnL>
                    <a:lnR>
                      <a:noFill/>
                    </a:lnR>
                    <a:lnT>
                      <a:noFill/>
                    </a:lnT>
                    <a:lnB>
                      <a:noFill/>
                    </a:lnB>
                  </a:tcPr>
                </a:tc>
                <a:extLst>
                  <a:ext uri="{0D108BD9-81ED-4DB2-BD59-A6C34878D82A}">
                    <a16:rowId xmlns:a16="http://schemas.microsoft.com/office/drawing/2014/main" val="3471426155"/>
                  </a:ext>
                </a:extLst>
              </a:tr>
              <a:tr h="298450">
                <a:tc>
                  <a:txBody>
                    <a:bodyPr/>
                    <a:lstStyle/>
                    <a:p>
                      <a:pPr algn="r" fontAlgn="b"/>
                      <a:r>
                        <a:rPr lang="en-US" sz="1800" b="0" i="0" u="none" strike="noStrike">
                          <a:solidFill>
                            <a:srgbClr val="000000"/>
                          </a:solidFill>
                          <a:effectLst/>
                          <a:latin typeface="Calibri" panose="020F0502020204030204" pitchFamily="34" charset="0"/>
                        </a:rPr>
                        <a:t>2027</a:t>
                      </a:r>
                    </a:p>
                  </a:txBody>
                  <a:tcPr marL="6350" marR="6350" marT="6350" marB="0" anchor="b">
                    <a:lnL>
                      <a:noFill/>
                    </a:lnL>
                    <a:lnR>
                      <a:noFill/>
                    </a:lnR>
                    <a:lnT>
                      <a:noFill/>
                    </a:lnT>
                    <a:lnB>
                      <a:noFill/>
                    </a:lnB>
                  </a:tcPr>
                </a:tc>
                <a:tc>
                  <a:txBody>
                    <a:bodyPr/>
                    <a:lstStyle/>
                    <a:p>
                      <a:pPr algn="r" fontAlgn="b"/>
                      <a:r>
                        <a:rPr lang="en-US" sz="1800" b="0" i="0" u="none" strike="noStrike">
                          <a:solidFill>
                            <a:srgbClr val="000000"/>
                          </a:solidFill>
                          <a:effectLst/>
                          <a:latin typeface="Calibri" panose="020F0502020204030204" pitchFamily="34" charset="0"/>
                        </a:rPr>
                        <a:t>109,397</a:t>
                      </a:r>
                    </a:p>
                  </a:txBody>
                  <a:tcPr marL="6350" marR="6350" marT="6350" marB="0" anchor="b">
                    <a:lnL>
                      <a:noFill/>
                    </a:lnL>
                    <a:lnR>
                      <a:noFill/>
                    </a:lnR>
                    <a:lnT>
                      <a:noFill/>
                    </a:lnT>
                    <a:lnB>
                      <a:noFill/>
                    </a:lnB>
                  </a:tcPr>
                </a:tc>
                <a:tc>
                  <a:txBody>
                    <a:bodyPr/>
                    <a:lstStyle/>
                    <a:p>
                      <a:pPr algn="r" fontAlgn="b"/>
                      <a:r>
                        <a:rPr lang="en-US" sz="1800" b="0" i="0" u="none" strike="noStrike">
                          <a:solidFill>
                            <a:srgbClr val="000000"/>
                          </a:solidFill>
                          <a:effectLst/>
                          <a:latin typeface="Calibri" panose="020F0502020204030204" pitchFamily="34" charset="0"/>
                        </a:rPr>
                        <a:t>88,050</a:t>
                      </a:r>
                    </a:p>
                  </a:txBody>
                  <a:tcPr marL="6350" marR="6350" marT="6350" marB="0" anchor="b">
                    <a:lnL>
                      <a:noFill/>
                    </a:lnL>
                    <a:lnR>
                      <a:noFill/>
                    </a:lnR>
                    <a:lnT>
                      <a:noFill/>
                    </a:lnT>
                    <a:lnB>
                      <a:noFill/>
                    </a:lnB>
                  </a:tcPr>
                </a:tc>
                <a:extLst>
                  <a:ext uri="{0D108BD9-81ED-4DB2-BD59-A6C34878D82A}">
                    <a16:rowId xmlns:a16="http://schemas.microsoft.com/office/drawing/2014/main" val="890015164"/>
                  </a:ext>
                </a:extLst>
              </a:tr>
              <a:tr h="298450">
                <a:tc>
                  <a:txBody>
                    <a:bodyPr/>
                    <a:lstStyle/>
                    <a:p>
                      <a:pPr algn="r" fontAlgn="b"/>
                      <a:r>
                        <a:rPr lang="en-US" sz="1800" b="0" i="0" u="none" strike="noStrike">
                          <a:solidFill>
                            <a:srgbClr val="000000"/>
                          </a:solidFill>
                          <a:effectLst/>
                          <a:latin typeface="Calibri" panose="020F0502020204030204" pitchFamily="34" charset="0"/>
                        </a:rPr>
                        <a:t>2028</a:t>
                      </a:r>
                    </a:p>
                  </a:txBody>
                  <a:tcPr marL="6350" marR="6350" marT="6350" marB="0" anchor="b">
                    <a:lnL>
                      <a:noFill/>
                    </a:lnL>
                    <a:lnR>
                      <a:noFill/>
                    </a:lnR>
                    <a:lnT>
                      <a:noFill/>
                    </a:lnT>
                    <a:lnB>
                      <a:noFill/>
                    </a:lnB>
                  </a:tcPr>
                </a:tc>
                <a:tc>
                  <a:txBody>
                    <a:bodyPr/>
                    <a:lstStyle/>
                    <a:p>
                      <a:pPr algn="r" fontAlgn="b"/>
                      <a:r>
                        <a:rPr lang="en-US" sz="1800" b="0" i="0" u="none" strike="noStrike">
                          <a:solidFill>
                            <a:srgbClr val="000000"/>
                          </a:solidFill>
                          <a:effectLst/>
                          <a:latin typeface="Calibri" panose="020F0502020204030204" pitchFamily="34" charset="0"/>
                        </a:rPr>
                        <a:t>121,447</a:t>
                      </a:r>
                    </a:p>
                  </a:txBody>
                  <a:tcPr marL="6350" marR="6350" marT="6350" marB="0" anchor="b">
                    <a:lnL>
                      <a:noFill/>
                    </a:lnL>
                    <a:lnR>
                      <a:noFill/>
                    </a:lnR>
                    <a:lnT>
                      <a:noFill/>
                    </a:lnT>
                    <a:lnB>
                      <a:noFill/>
                    </a:lnB>
                  </a:tcPr>
                </a:tc>
                <a:tc>
                  <a:txBody>
                    <a:bodyPr/>
                    <a:lstStyle/>
                    <a:p>
                      <a:pPr algn="r" fontAlgn="b"/>
                      <a:r>
                        <a:rPr lang="en-US" sz="1800" b="0" i="0" u="none" strike="noStrike">
                          <a:solidFill>
                            <a:srgbClr val="000000"/>
                          </a:solidFill>
                          <a:effectLst/>
                          <a:latin typeface="Calibri" panose="020F0502020204030204" pitchFamily="34" charset="0"/>
                        </a:rPr>
                        <a:t>101,857</a:t>
                      </a:r>
                    </a:p>
                  </a:txBody>
                  <a:tcPr marL="6350" marR="6350" marT="6350" marB="0" anchor="b">
                    <a:lnL>
                      <a:noFill/>
                    </a:lnL>
                    <a:lnR>
                      <a:noFill/>
                    </a:lnR>
                    <a:lnT>
                      <a:noFill/>
                    </a:lnT>
                    <a:lnB>
                      <a:noFill/>
                    </a:lnB>
                  </a:tcPr>
                </a:tc>
                <a:extLst>
                  <a:ext uri="{0D108BD9-81ED-4DB2-BD59-A6C34878D82A}">
                    <a16:rowId xmlns:a16="http://schemas.microsoft.com/office/drawing/2014/main" val="513663585"/>
                  </a:ext>
                </a:extLst>
              </a:tr>
              <a:tr h="298450">
                <a:tc>
                  <a:txBody>
                    <a:bodyPr/>
                    <a:lstStyle/>
                    <a:p>
                      <a:pPr algn="r" fontAlgn="b"/>
                      <a:r>
                        <a:rPr lang="en-US" sz="1800" b="0" i="0" u="none" strike="noStrike">
                          <a:solidFill>
                            <a:srgbClr val="000000"/>
                          </a:solidFill>
                          <a:effectLst/>
                          <a:latin typeface="Calibri" panose="020F0502020204030204" pitchFamily="34" charset="0"/>
                        </a:rPr>
                        <a:t>2029</a:t>
                      </a:r>
                    </a:p>
                  </a:txBody>
                  <a:tcPr marL="6350" marR="6350" marT="6350" marB="0" anchor="b">
                    <a:lnL>
                      <a:noFill/>
                    </a:lnL>
                    <a:lnR>
                      <a:noFill/>
                    </a:lnR>
                    <a:lnT>
                      <a:noFill/>
                    </a:lnT>
                    <a:lnB>
                      <a:noFill/>
                    </a:lnB>
                  </a:tcPr>
                </a:tc>
                <a:tc>
                  <a:txBody>
                    <a:bodyPr/>
                    <a:lstStyle/>
                    <a:p>
                      <a:pPr algn="r" fontAlgn="b"/>
                      <a:r>
                        <a:rPr lang="en-US" sz="1800" b="0" i="0" u="none" strike="noStrike">
                          <a:solidFill>
                            <a:srgbClr val="000000"/>
                          </a:solidFill>
                          <a:effectLst/>
                          <a:latin typeface="Calibri" panose="020F0502020204030204" pitchFamily="34" charset="0"/>
                        </a:rPr>
                        <a:t>135,534</a:t>
                      </a:r>
                    </a:p>
                  </a:txBody>
                  <a:tcPr marL="6350" marR="6350" marT="6350" marB="0" anchor="b">
                    <a:lnL>
                      <a:noFill/>
                    </a:lnL>
                    <a:lnR>
                      <a:noFill/>
                    </a:lnR>
                    <a:lnT>
                      <a:noFill/>
                    </a:lnT>
                    <a:lnB>
                      <a:noFill/>
                    </a:lnB>
                  </a:tcPr>
                </a:tc>
                <a:tc>
                  <a:txBody>
                    <a:bodyPr/>
                    <a:lstStyle/>
                    <a:p>
                      <a:pPr algn="r" fontAlgn="b"/>
                      <a:r>
                        <a:rPr lang="en-US" sz="1800" b="0" i="0" u="none" strike="noStrike">
                          <a:solidFill>
                            <a:srgbClr val="000000"/>
                          </a:solidFill>
                          <a:effectLst/>
                          <a:latin typeface="Calibri" panose="020F0502020204030204" pitchFamily="34" charset="0"/>
                        </a:rPr>
                        <a:t>117,098</a:t>
                      </a:r>
                    </a:p>
                  </a:txBody>
                  <a:tcPr marL="6350" marR="6350" marT="6350" marB="0" anchor="b">
                    <a:lnL>
                      <a:noFill/>
                    </a:lnL>
                    <a:lnR>
                      <a:noFill/>
                    </a:lnR>
                    <a:lnT>
                      <a:noFill/>
                    </a:lnT>
                    <a:lnB>
                      <a:noFill/>
                    </a:lnB>
                  </a:tcPr>
                </a:tc>
                <a:extLst>
                  <a:ext uri="{0D108BD9-81ED-4DB2-BD59-A6C34878D82A}">
                    <a16:rowId xmlns:a16="http://schemas.microsoft.com/office/drawing/2014/main" val="2920520486"/>
                  </a:ext>
                </a:extLst>
              </a:tr>
              <a:tr h="298450">
                <a:tc>
                  <a:txBody>
                    <a:bodyPr/>
                    <a:lstStyle/>
                    <a:p>
                      <a:pPr algn="r" fontAlgn="b"/>
                      <a:r>
                        <a:rPr lang="en-US" sz="1800" b="0" i="0" u="none" strike="noStrike">
                          <a:solidFill>
                            <a:srgbClr val="000000"/>
                          </a:solidFill>
                          <a:effectLst/>
                          <a:latin typeface="Calibri" panose="020F0502020204030204" pitchFamily="34" charset="0"/>
                        </a:rPr>
                        <a:t>2030</a:t>
                      </a:r>
                    </a:p>
                  </a:txBody>
                  <a:tcPr marL="6350" marR="6350" marT="6350" marB="0" anchor="b">
                    <a:lnL>
                      <a:noFill/>
                    </a:lnL>
                    <a:lnR>
                      <a:noFill/>
                    </a:lnR>
                    <a:lnT>
                      <a:noFill/>
                    </a:lnT>
                    <a:lnB>
                      <a:noFill/>
                    </a:lnB>
                  </a:tcPr>
                </a:tc>
                <a:tc>
                  <a:txBody>
                    <a:bodyPr/>
                    <a:lstStyle/>
                    <a:p>
                      <a:pPr algn="r" fontAlgn="b"/>
                      <a:r>
                        <a:rPr lang="en-US" sz="1800" b="0" i="0" u="none" strike="noStrike">
                          <a:solidFill>
                            <a:srgbClr val="000000"/>
                          </a:solidFill>
                          <a:effectLst/>
                          <a:latin typeface="Calibri" panose="020F0502020204030204" pitchFamily="34" charset="0"/>
                        </a:rPr>
                        <a:t>151,543</a:t>
                      </a:r>
                    </a:p>
                  </a:txBody>
                  <a:tcPr marL="6350" marR="6350" marT="6350" marB="0" anchor="b">
                    <a:lnL>
                      <a:noFill/>
                    </a:lnL>
                    <a:lnR>
                      <a:noFill/>
                    </a:lnR>
                    <a:lnT>
                      <a:noFill/>
                    </a:lnT>
                    <a:lnB>
                      <a:noFill/>
                    </a:lnB>
                  </a:tcPr>
                </a:tc>
                <a:tc>
                  <a:txBody>
                    <a:bodyPr/>
                    <a:lstStyle/>
                    <a:p>
                      <a:pPr algn="r" fontAlgn="b"/>
                      <a:r>
                        <a:rPr lang="en-US" sz="1800" b="0" i="0" u="none" strike="noStrike">
                          <a:solidFill>
                            <a:srgbClr val="000000"/>
                          </a:solidFill>
                          <a:effectLst/>
                          <a:latin typeface="Calibri" panose="020F0502020204030204" pitchFamily="34" charset="0"/>
                        </a:rPr>
                        <a:t>135,003</a:t>
                      </a:r>
                    </a:p>
                  </a:txBody>
                  <a:tcPr marL="6350" marR="6350" marT="6350" marB="0" anchor="b">
                    <a:lnL>
                      <a:noFill/>
                    </a:lnL>
                    <a:lnR>
                      <a:noFill/>
                    </a:lnR>
                    <a:lnT>
                      <a:noFill/>
                    </a:lnT>
                    <a:lnB>
                      <a:noFill/>
                    </a:lnB>
                  </a:tcPr>
                </a:tc>
                <a:extLst>
                  <a:ext uri="{0D108BD9-81ED-4DB2-BD59-A6C34878D82A}">
                    <a16:rowId xmlns:a16="http://schemas.microsoft.com/office/drawing/2014/main" val="1925434720"/>
                  </a:ext>
                </a:extLst>
              </a:tr>
              <a:tr h="298450">
                <a:tc>
                  <a:txBody>
                    <a:bodyPr/>
                    <a:lstStyle/>
                    <a:p>
                      <a:pPr algn="r" fontAlgn="b"/>
                      <a:r>
                        <a:rPr lang="en-US" sz="1800" b="0" i="0" u="none" strike="noStrike">
                          <a:solidFill>
                            <a:srgbClr val="000000"/>
                          </a:solidFill>
                          <a:effectLst/>
                          <a:latin typeface="Calibri" panose="020F0502020204030204" pitchFamily="34" charset="0"/>
                        </a:rPr>
                        <a:t>2031</a:t>
                      </a:r>
                    </a:p>
                  </a:txBody>
                  <a:tcPr marL="6350" marR="6350" marT="6350" marB="0" anchor="b">
                    <a:lnL>
                      <a:noFill/>
                    </a:lnL>
                    <a:lnR>
                      <a:noFill/>
                    </a:lnR>
                    <a:lnT>
                      <a:noFill/>
                    </a:lnT>
                    <a:lnB>
                      <a:noFill/>
                    </a:lnB>
                  </a:tcPr>
                </a:tc>
                <a:tc>
                  <a:txBody>
                    <a:bodyPr/>
                    <a:lstStyle/>
                    <a:p>
                      <a:pPr algn="r" fontAlgn="b"/>
                      <a:r>
                        <a:rPr lang="en-US" sz="1800" b="0" i="0" u="none" strike="noStrike">
                          <a:solidFill>
                            <a:srgbClr val="000000"/>
                          </a:solidFill>
                          <a:effectLst/>
                          <a:latin typeface="Calibri" panose="020F0502020204030204" pitchFamily="34" charset="0"/>
                        </a:rPr>
                        <a:t>163,892</a:t>
                      </a:r>
                    </a:p>
                  </a:txBody>
                  <a:tcPr marL="6350" marR="6350" marT="6350" marB="0" anchor="b">
                    <a:lnL>
                      <a:noFill/>
                    </a:lnL>
                    <a:lnR>
                      <a:noFill/>
                    </a:lnR>
                    <a:lnT>
                      <a:noFill/>
                    </a:lnT>
                    <a:lnB>
                      <a:noFill/>
                    </a:lnB>
                  </a:tcPr>
                </a:tc>
                <a:tc>
                  <a:txBody>
                    <a:bodyPr/>
                    <a:lstStyle/>
                    <a:p>
                      <a:pPr algn="r" fontAlgn="b"/>
                      <a:r>
                        <a:rPr lang="en-US" sz="1800" b="0" i="0" u="none" strike="noStrike">
                          <a:solidFill>
                            <a:srgbClr val="000000"/>
                          </a:solidFill>
                          <a:effectLst/>
                          <a:latin typeface="Calibri" panose="020F0502020204030204" pitchFamily="34" charset="0"/>
                        </a:rPr>
                        <a:t>153,837</a:t>
                      </a:r>
                    </a:p>
                  </a:txBody>
                  <a:tcPr marL="6350" marR="6350" marT="6350" marB="0" anchor="b">
                    <a:lnL>
                      <a:noFill/>
                    </a:lnL>
                    <a:lnR>
                      <a:noFill/>
                    </a:lnR>
                    <a:lnT>
                      <a:noFill/>
                    </a:lnT>
                    <a:lnB>
                      <a:noFill/>
                    </a:lnB>
                  </a:tcPr>
                </a:tc>
                <a:extLst>
                  <a:ext uri="{0D108BD9-81ED-4DB2-BD59-A6C34878D82A}">
                    <a16:rowId xmlns:a16="http://schemas.microsoft.com/office/drawing/2014/main" val="3770378188"/>
                  </a:ext>
                </a:extLst>
              </a:tr>
              <a:tr h="298450">
                <a:tc>
                  <a:txBody>
                    <a:bodyPr/>
                    <a:lstStyle/>
                    <a:p>
                      <a:pPr algn="r" fontAlgn="b"/>
                      <a:r>
                        <a:rPr lang="en-US" sz="1800" b="0" i="0" u="none" strike="noStrike">
                          <a:solidFill>
                            <a:srgbClr val="000000"/>
                          </a:solidFill>
                          <a:effectLst/>
                          <a:latin typeface="Calibri" panose="020F0502020204030204" pitchFamily="34" charset="0"/>
                        </a:rPr>
                        <a:t>2032</a:t>
                      </a:r>
                    </a:p>
                  </a:txBody>
                  <a:tcPr marL="6350" marR="6350" marT="6350" marB="0" anchor="b">
                    <a:lnL>
                      <a:noFill/>
                    </a:lnL>
                    <a:lnR>
                      <a:noFill/>
                    </a:lnR>
                    <a:lnT>
                      <a:noFill/>
                    </a:lnT>
                    <a:lnB>
                      <a:noFill/>
                    </a:lnB>
                  </a:tcPr>
                </a:tc>
                <a:tc>
                  <a:txBody>
                    <a:bodyPr/>
                    <a:lstStyle/>
                    <a:p>
                      <a:pPr algn="r" fontAlgn="b"/>
                      <a:r>
                        <a:rPr lang="en-US" sz="1800" b="0" i="0" u="none" strike="noStrike">
                          <a:solidFill>
                            <a:srgbClr val="000000"/>
                          </a:solidFill>
                          <a:effectLst/>
                          <a:latin typeface="Calibri" panose="020F0502020204030204" pitchFamily="34" charset="0"/>
                        </a:rPr>
                        <a:t>175,493</a:t>
                      </a:r>
                    </a:p>
                  </a:txBody>
                  <a:tcPr marL="6350" marR="6350" marT="6350" marB="0" anchor="b">
                    <a:lnL>
                      <a:noFill/>
                    </a:lnL>
                    <a:lnR>
                      <a:noFill/>
                    </a:lnR>
                    <a:lnT>
                      <a:noFill/>
                    </a:lnT>
                    <a:lnB>
                      <a:noFill/>
                    </a:lnB>
                  </a:tcPr>
                </a:tc>
                <a:tc>
                  <a:txBody>
                    <a:bodyPr/>
                    <a:lstStyle/>
                    <a:p>
                      <a:pPr algn="r" fontAlgn="b"/>
                      <a:r>
                        <a:rPr lang="en-US" sz="1800" b="0" i="0" u="none" strike="noStrike" dirty="0">
                          <a:solidFill>
                            <a:srgbClr val="000000"/>
                          </a:solidFill>
                          <a:effectLst/>
                          <a:latin typeface="Calibri" panose="020F0502020204030204" pitchFamily="34" charset="0"/>
                        </a:rPr>
                        <a:t>172,040</a:t>
                      </a:r>
                    </a:p>
                  </a:txBody>
                  <a:tcPr marL="6350" marR="6350" marT="6350" marB="0" anchor="b">
                    <a:lnL>
                      <a:noFill/>
                    </a:lnL>
                    <a:lnR>
                      <a:noFill/>
                    </a:lnR>
                    <a:lnT>
                      <a:noFill/>
                    </a:lnT>
                    <a:lnB>
                      <a:noFill/>
                    </a:lnB>
                  </a:tcPr>
                </a:tc>
                <a:extLst>
                  <a:ext uri="{0D108BD9-81ED-4DB2-BD59-A6C34878D82A}">
                    <a16:rowId xmlns:a16="http://schemas.microsoft.com/office/drawing/2014/main" val="446094207"/>
                  </a:ext>
                </a:extLst>
              </a:tr>
            </a:tbl>
          </a:graphicData>
        </a:graphic>
      </p:graphicFrame>
    </p:spTree>
    <p:extLst>
      <p:ext uri="{BB962C8B-B14F-4D97-AF65-F5344CB8AC3E}">
        <p14:creationId xmlns:p14="http://schemas.microsoft.com/office/powerpoint/2010/main" val="221337583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r:link="rId4">
            <a:extLst>
              <a:ext uri="{28A0092B-C50C-407E-A947-70E740481C1C}">
                <a14:useLocalDpi xmlns:a14="http://schemas.microsoft.com/office/drawing/2010/main" val="0"/>
              </a:ext>
            </a:extLst>
          </a:blip>
          <a:srcRect r="34287" b="37998"/>
          <a:stretch/>
        </p:blipFill>
        <p:spPr>
          <a:xfrm>
            <a:off x="-131979" y="1366248"/>
            <a:ext cx="6746000" cy="5191457"/>
          </a:xfrm>
          <a:prstGeom prst="rect">
            <a:avLst/>
          </a:prstGeom>
        </p:spPr>
      </p:pic>
      <p:graphicFrame>
        <p:nvGraphicFramePr>
          <p:cNvPr id="3" name="Table 2"/>
          <p:cNvGraphicFramePr>
            <a:graphicFrameLocks noGrp="1"/>
          </p:cNvGraphicFramePr>
          <p:nvPr>
            <p:extLst>
              <p:ext uri="{D42A27DB-BD31-4B8C-83A1-F6EECF244321}">
                <p14:modId xmlns:p14="http://schemas.microsoft.com/office/powerpoint/2010/main" val="3163757705"/>
              </p:ext>
            </p:extLst>
          </p:nvPr>
        </p:nvGraphicFramePr>
        <p:xfrm>
          <a:off x="6407738" y="117106"/>
          <a:ext cx="2679700" cy="3575050"/>
        </p:xfrm>
        <a:graphic>
          <a:graphicData uri="http://schemas.openxmlformats.org/drawingml/2006/table">
            <a:tbl>
              <a:tblPr/>
              <a:tblGrid>
                <a:gridCol w="622300">
                  <a:extLst>
                    <a:ext uri="{9D8B030D-6E8A-4147-A177-3AD203B41FA5}">
                      <a16:colId xmlns:a16="http://schemas.microsoft.com/office/drawing/2014/main" val="1025693725"/>
                    </a:ext>
                  </a:extLst>
                </a:gridCol>
                <a:gridCol w="1028700">
                  <a:extLst>
                    <a:ext uri="{9D8B030D-6E8A-4147-A177-3AD203B41FA5}">
                      <a16:colId xmlns:a16="http://schemas.microsoft.com/office/drawing/2014/main" val="3525533190"/>
                    </a:ext>
                  </a:extLst>
                </a:gridCol>
                <a:gridCol w="1028700">
                  <a:extLst>
                    <a:ext uri="{9D8B030D-6E8A-4147-A177-3AD203B41FA5}">
                      <a16:colId xmlns:a16="http://schemas.microsoft.com/office/drawing/2014/main" val="3616848060"/>
                    </a:ext>
                  </a:extLst>
                </a:gridCol>
              </a:tblGrid>
              <a:tr h="590550">
                <a:tc>
                  <a:txBody>
                    <a:bodyPr/>
                    <a:lstStyle/>
                    <a:p>
                      <a:pPr algn="l" fontAlgn="b"/>
                      <a:r>
                        <a:rPr lang="en-US" sz="1800" b="1" i="0" u="none" strike="noStrike">
                          <a:solidFill>
                            <a:srgbClr val="000000"/>
                          </a:solidFill>
                          <a:effectLst/>
                          <a:latin typeface="Calibri" panose="020F0502020204030204" pitchFamily="34" charset="0"/>
                        </a:rPr>
                        <a:t> </a:t>
                      </a:r>
                    </a:p>
                  </a:txBody>
                  <a:tcPr marL="6350" marR="6350" marT="635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US" sz="1800" b="0" i="0" u="none" strike="noStrike" dirty="0">
                          <a:solidFill>
                            <a:srgbClr val="000000"/>
                          </a:solidFill>
                          <a:effectLst/>
                          <a:latin typeface="Calibri" panose="020F0502020204030204" pitchFamily="34" charset="0"/>
                        </a:rPr>
                        <a:t>Base</a:t>
                      </a:r>
                    </a:p>
                  </a:txBody>
                  <a:tcPr marL="6350" marR="6350" marT="635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US" sz="1800" b="0" i="0" u="none" strike="noStrike">
                          <a:solidFill>
                            <a:srgbClr val="000000"/>
                          </a:solidFill>
                          <a:effectLst/>
                          <a:latin typeface="Calibri" panose="020F0502020204030204" pitchFamily="34" charset="0"/>
                        </a:rPr>
                        <a:t>Reduced 2022 Rect</a:t>
                      </a:r>
                    </a:p>
                  </a:txBody>
                  <a:tcPr marL="6350" marR="6350" marT="6350" marB="0" anchor="b">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58370564"/>
                  </a:ext>
                </a:extLst>
              </a:tr>
              <a:tr h="298450">
                <a:tc>
                  <a:txBody>
                    <a:bodyPr/>
                    <a:lstStyle/>
                    <a:p>
                      <a:pPr algn="r" fontAlgn="b"/>
                      <a:r>
                        <a:rPr lang="en-US" sz="1800" b="0" i="0" u="none" strike="noStrike">
                          <a:solidFill>
                            <a:srgbClr val="000000"/>
                          </a:solidFill>
                          <a:effectLst/>
                          <a:latin typeface="Calibri" panose="020F0502020204030204" pitchFamily="34" charset="0"/>
                        </a:rPr>
                        <a:t>2023</a:t>
                      </a:r>
                    </a:p>
                  </a:txBody>
                  <a:tcPr marL="6350" marR="6350" marT="635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US" sz="1800" b="0" i="0" u="none" strike="noStrike">
                          <a:solidFill>
                            <a:srgbClr val="000000"/>
                          </a:solidFill>
                          <a:effectLst/>
                          <a:latin typeface="Calibri" panose="020F0502020204030204" pitchFamily="34" charset="0"/>
                        </a:rPr>
                        <a:t>5,953</a:t>
                      </a:r>
                    </a:p>
                  </a:txBody>
                  <a:tcPr marL="6350" marR="6350" marT="635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US" sz="1800" b="0" i="0" u="none" strike="noStrike">
                          <a:solidFill>
                            <a:srgbClr val="000000"/>
                          </a:solidFill>
                          <a:effectLst/>
                          <a:latin typeface="Calibri" panose="020F0502020204030204" pitchFamily="34" charset="0"/>
                        </a:rPr>
                        <a:t>5,953</a:t>
                      </a:r>
                    </a:p>
                  </a:txBody>
                  <a:tcPr marL="6350" marR="6350" marT="6350" marB="0" anchor="b">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2215751086"/>
                  </a:ext>
                </a:extLst>
              </a:tr>
              <a:tr h="298450">
                <a:tc>
                  <a:txBody>
                    <a:bodyPr/>
                    <a:lstStyle/>
                    <a:p>
                      <a:pPr algn="r" fontAlgn="b"/>
                      <a:r>
                        <a:rPr lang="en-US" sz="1800" b="0" i="0" u="none" strike="noStrike">
                          <a:solidFill>
                            <a:srgbClr val="000000"/>
                          </a:solidFill>
                          <a:effectLst/>
                          <a:latin typeface="Calibri" panose="020F0502020204030204" pitchFamily="34" charset="0"/>
                        </a:rPr>
                        <a:t>2024</a:t>
                      </a:r>
                    </a:p>
                  </a:txBody>
                  <a:tcPr marL="6350" marR="6350" marT="6350" marB="0" anchor="b">
                    <a:lnL>
                      <a:noFill/>
                    </a:lnL>
                    <a:lnR>
                      <a:noFill/>
                    </a:lnR>
                    <a:lnT>
                      <a:noFill/>
                    </a:lnT>
                    <a:lnB>
                      <a:noFill/>
                    </a:lnB>
                  </a:tcPr>
                </a:tc>
                <a:tc>
                  <a:txBody>
                    <a:bodyPr/>
                    <a:lstStyle/>
                    <a:p>
                      <a:pPr algn="r" fontAlgn="b"/>
                      <a:r>
                        <a:rPr lang="en-US" sz="1800" b="0" i="0" u="none" strike="noStrike">
                          <a:solidFill>
                            <a:srgbClr val="000000"/>
                          </a:solidFill>
                          <a:effectLst/>
                          <a:latin typeface="Calibri" panose="020F0502020204030204" pitchFamily="34" charset="0"/>
                        </a:rPr>
                        <a:t>6,864</a:t>
                      </a:r>
                    </a:p>
                  </a:txBody>
                  <a:tcPr marL="6350" marR="6350" marT="6350" marB="0" anchor="b">
                    <a:lnL>
                      <a:noFill/>
                    </a:lnL>
                    <a:lnR>
                      <a:noFill/>
                    </a:lnR>
                    <a:lnT>
                      <a:noFill/>
                    </a:lnT>
                    <a:lnB>
                      <a:noFill/>
                    </a:lnB>
                  </a:tcPr>
                </a:tc>
                <a:tc>
                  <a:txBody>
                    <a:bodyPr/>
                    <a:lstStyle/>
                    <a:p>
                      <a:pPr algn="r" fontAlgn="b"/>
                      <a:r>
                        <a:rPr lang="en-US" sz="1800" b="0" i="0" u="none" strike="noStrike">
                          <a:solidFill>
                            <a:srgbClr val="000000"/>
                          </a:solidFill>
                          <a:effectLst/>
                          <a:latin typeface="Calibri" panose="020F0502020204030204" pitchFamily="34" charset="0"/>
                        </a:rPr>
                        <a:t>2,726</a:t>
                      </a:r>
                    </a:p>
                  </a:txBody>
                  <a:tcPr marL="6350" marR="6350" marT="6350" marB="0" anchor="b">
                    <a:lnL>
                      <a:noFill/>
                    </a:lnL>
                    <a:lnR>
                      <a:noFill/>
                    </a:lnR>
                    <a:lnT>
                      <a:noFill/>
                    </a:lnT>
                    <a:lnB>
                      <a:noFill/>
                    </a:lnB>
                  </a:tcPr>
                </a:tc>
                <a:extLst>
                  <a:ext uri="{0D108BD9-81ED-4DB2-BD59-A6C34878D82A}">
                    <a16:rowId xmlns:a16="http://schemas.microsoft.com/office/drawing/2014/main" val="310702651"/>
                  </a:ext>
                </a:extLst>
              </a:tr>
              <a:tr h="298450">
                <a:tc>
                  <a:txBody>
                    <a:bodyPr/>
                    <a:lstStyle/>
                    <a:p>
                      <a:pPr algn="r" fontAlgn="b"/>
                      <a:r>
                        <a:rPr lang="en-US" sz="1800" b="0" i="0" u="none" strike="noStrike">
                          <a:solidFill>
                            <a:srgbClr val="000000"/>
                          </a:solidFill>
                          <a:effectLst/>
                          <a:latin typeface="Calibri" panose="020F0502020204030204" pitchFamily="34" charset="0"/>
                        </a:rPr>
                        <a:t>2025</a:t>
                      </a:r>
                    </a:p>
                  </a:txBody>
                  <a:tcPr marL="6350" marR="6350" marT="6350" marB="0" anchor="b">
                    <a:lnL>
                      <a:noFill/>
                    </a:lnL>
                    <a:lnR>
                      <a:noFill/>
                    </a:lnR>
                    <a:lnT>
                      <a:noFill/>
                    </a:lnT>
                    <a:lnB>
                      <a:noFill/>
                    </a:lnB>
                  </a:tcPr>
                </a:tc>
                <a:tc>
                  <a:txBody>
                    <a:bodyPr/>
                    <a:lstStyle/>
                    <a:p>
                      <a:pPr algn="r" fontAlgn="b"/>
                      <a:r>
                        <a:rPr lang="en-US" sz="1800" b="0" i="0" u="none" strike="noStrike">
                          <a:solidFill>
                            <a:srgbClr val="000000"/>
                          </a:solidFill>
                          <a:effectLst/>
                          <a:latin typeface="Calibri" panose="020F0502020204030204" pitchFamily="34" charset="0"/>
                        </a:rPr>
                        <a:t>8,571</a:t>
                      </a:r>
                    </a:p>
                  </a:txBody>
                  <a:tcPr marL="6350" marR="6350" marT="6350" marB="0" anchor="b">
                    <a:lnL>
                      <a:noFill/>
                    </a:lnL>
                    <a:lnR>
                      <a:noFill/>
                    </a:lnR>
                    <a:lnT>
                      <a:noFill/>
                    </a:lnT>
                    <a:lnB>
                      <a:noFill/>
                    </a:lnB>
                  </a:tcPr>
                </a:tc>
                <a:tc>
                  <a:txBody>
                    <a:bodyPr/>
                    <a:lstStyle/>
                    <a:p>
                      <a:pPr algn="r" fontAlgn="b"/>
                      <a:r>
                        <a:rPr lang="en-US" sz="1800" b="0" i="0" u="none" strike="noStrike">
                          <a:solidFill>
                            <a:srgbClr val="000000"/>
                          </a:solidFill>
                          <a:effectLst/>
                          <a:latin typeface="Calibri" panose="020F0502020204030204" pitchFamily="34" charset="0"/>
                        </a:rPr>
                        <a:t>3,900</a:t>
                      </a:r>
                    </a:p>
                  </a:txBody>
                  <a:tcPr marL="6350" marR="6350" marT="6350" marB="0" anchor="b">
                    <a:lnL>
                      <a:noFill/>
                    </a:lnL>
                    <a:lnR>
                      <a:noFill/>
                    </a:lnR>
                    <a:lnT>
                      <a:noFill/>
                    </a:lnT>
                    <a:lnB>
                      <a:noFill/>
                    </a:lnB>
                  </a:tcPr>
                </a:tc>
                <a:extLst>
                  <a:ext uri="{0D108BD9-81ED-4DB2-BD59-A6C34878D82A}">
                    <a16:rowId xmlns:a16="http://schemas.microsoft.com/office/drawing/2014/main" val="1824981118"/>
                  </a:ext>
                </a:extLst>
              </a:tr>
              <a:tr h="298450">
                <a:tc>
                  <a:txBody>
                    <a:bodyPr/>
                    <a:lstStyle/>
                    <a:p>
                      <a:pPr algn="r" fontAlgn="b"/>
                      <a:r>
                        <a:rPr lang="en-US" sz="1800" b="0" i="0" u="none" strike="noStrike">
                          <a:solidFill>
                            <a:srgbClr val="000000"/>
                          </a:solidFill>
                          <a:effectLst/>
                          <a:latin typeface="Calibri" panose="020F0502020204030204" pitchFamily="34" charset="0"/>
                        </a:rPr>
                        <a:t>2026</a:t>
                      </a:r>
                    </a:p>
                  </a:txBody>
                  <a:tcPr marL="6350" marR="6350" marT="6350" marB="0" anchor="b">
                    <a:lnL>
                      <a:noFill/>
                    </a:lnL>
                    <a:lnR>
                      <a:noFill/>
                    </a:lnR>
                    <a:lnT>
                      <a:noFill/>
                    </a:lnT>
                    <a:lnB>
                      <a:noFill/>
                    </a:lnB>
                  </a:tcPr>
                </a:tc>
                <a:tc>
                  <a:txBody>
                    <a:bodyPr/>
                    <a:lstStyle/>
                    <a:p>
                      <a:pPr algn="r" fontAlgn="b"/>
                      <a:r>
                        <a:rPr lang="en-US" sz="1800" b="0" i="0" u="none" strike="noStrike">
                          <a:solidFill>
                            <a:srgbClr val="000000"/>
                          </a:solidFill>
                          <a:effectLst/>
                          <a:latin typeface="Calibri" panose="020F0502020204030204" pitchFamily="34" charset="0"/>
                        </a:rPr>
                        <a:t>9,830</a:t>
                      </a:r>
                    </a:p>
                  </a:txBody>
                  <a:tcPr marL="6350" marR="6350" marT="6350" marB="0" anchor="b">
                    <a:lnL>
                      <a:noFill/>
                    </a:lnL>
                    <a:lnR>
                      <a:noFill/>
                    </a:lnR>
                    <a:lnT>
                      <a:noFill/>
                    </a:lnT>
                    <a:lnB>
                      <a:noFill/>
                    </a:lnB>
                  </a:tcPr>
                </a:tc>
                <a:tc>
                  <a:txBody>
                    <a:bodyPr/>
                    <a:lstStyle/>
                    <a:p>
                      <a:pPr algn="r" fontAlgn="b"/>
                      <a:r>
                        <a:rPr lang="en-US" sz="1800" b="0" i="0" u="none" strike="noStrike">
                          <a:solidFill>
                            <a:srgbClr val="000000"/>
                          </a:solidFill>
                          <a:effectLst/>
                          <a:latin typeface="Calibri" panose="020F0502020204030204" pitchFamily="34" charset="0"/>
                        </a:rPr>
                        <a:t>4,866</a:t>
                      </a:r>
                    </a:p>
                  </a:txBody>
                  <a:tcPr marL="6350" marR="6350" marT="6350" marB="0" anchor="b">
                    <a:lnL>
                      <a:noFill/>
                    </a:lnL>
                    <a:lnR>
                      <a:noFill/>
                    </a:lnR>
                    <a:lnT>
                      <a:noFill/>
                    </a:lnT>
                    <a:lnB>
                      <a:noFill/>
                    </a:lnB>
                  </a:tcPr>
                </a:tc>
                <a:extLst>
                  <a:ext uri="{0D108BD9-81ED-4DB2-BD59-A6C34878D82A}">
                    <a16:rowId xmlns:a16="http://schemas.microsoft.com/office/drawing/2014/main" val="90384254"/>
                  </a:ext>
                </a:extLst>
              </a:tr>
              <a:tr h="298450">
                <a:tc>
                  <a:txBody>
                    <a:bodyPr/>
                    <a:lstStyle/>
                    <a:p>
                      <a:pPr algn="r" fontAlgn="b"/>
                      <a:r>
                        <a:rPr lang="en-US" sz="1800" b="0" i="0" u="none" strike="noStrike">
                          <a:solidFill>
                            <a:srgbClr val="000000"/>
                          </a:solidFill>
                          <a:effectLst/>
                          <a:latin typeface="Calibri" panose="020F0502020204030204" pitchFamily="34" charset="0"/>
                        </a:rPr>
                        <a:t>2027</a:t>
                      </a:r>
                    </a:p>
                  </a:txBody>
                  <a:tcPr marL="6350" marR="6350" marT="6350" marB="0" anchor="b">
                    <a:lnL>
                      <a:noFill/>
                    </a:lnL>
                    <a:lnR>
                      <a:noFill/>
                    </a:lnR>
                    <a:lnT>
                      <a:noFill/>
                    </a:lnT>
                    <a:lnB>
                      <a:noFill/>
                    </a:lnB>
                  </a:tcPr>
                </a:tc>
                <a:tc>
                  <a:txBody>
                    <a:bodyPr/>
                    <a:lstStyle/>
                    <a:p>
                      <a:pPr algn="r" fontAlgn="b"/>
                      <a:r>
                        <a:rPr lang="en-US" sz="1800" b="0" i="0" u="none" strike="noStrike">
                          <a:solidFill>
                            <a:srgbClr val="000000"/>
                          </a:solidFill>
                          <a:effectLst/>
                          <a:latin typeface="Calibri" panose="020F0502020204030204" pitchFamily="34" charset="0"/>
                        </a:rPr>
                        <a:t>11,417</a:t>
                      </a:r>
                    </a:p>
                  </a:txBody>
                  <a:tcPr marL="6350" marR="6350" marT="6350" marB="0" anchor="b">
                    <a:lnL>
                      <a:noFill/>
                    </a:lnL>
                    <a:lnR>
                      <a:noFill/>
                    </a:lnR>
                    <a:lnT>
                      <a:noFill/>
                    </a:lnT>
                    <a:lnB>
                      <a:noFill/>
                    </a:lnB>
                  </a:tcPr>
                </a:tc>
                <a:tc>
                  <a:txBody>
                    <a:bodyPr/>
                    <a:lstStyle/>
                    <a:p>
                      <a:pPr algn="r" fontAlgn="b"/>
                      <a:r>
                        <a:rPr lang="en-US" sz="1800" b="0" i="0" u="none" strike="noStrike">
                          <a:solidFill>
                            <a:srgbClr val="000000"/>
                          </a:solidFill>
                          <a:effectLst/>
                          <a:latin typeface="Calibri" panose="020F0502020204030204" pitchFamily="34" charset="0"/>
                        </a:rPr>
                        <a:t>5,741</a:t>
                      </a:r>
                    </a:p>
                  </a:txBody>
                  <a:tcPr marL="6350" marR="6350" marT="6350" marB="0" anchor="b">
                    <a:lnL>
                      <a:noFill/>
                    </a:lnL>
                    <a:lnR>
                      <a:noFill/>
                    </a:lnR>
                    <a:lnT>
                      <a:noFill/>
                    </a:lnT>
                    <a:lnB>
                      <a:noFill/>
                    </a:lnB>
                  </a:tcPr>
                </a:tc>
                <a:extLst>
                  <a:ext uri="{0D108BD9-81ED-4DB2-BD59-A6C34878D82A}">
                    <a16:rowId xmlns:a16="http://schemas.microsoft.com/office/drawing/2014/main" val="3004122046"/>
                  </a:ext>
                </a:extLst>
              </a:tr>
              <a:tr h="298450">
                <a:tc>
                  <a:txBody>
                    <a:bodyPr/>
                    <a:lstStyle/>
                    <a:p>
                      <a:pPr algn="r" fontAlgn="b"/>
                      <a:r>
                        <a:rPr lang="en-US" sz="1800" b="0" i="0" u="none" strike="noStrike">
                          <a:solidFill>
                            <a:srgbClr val="000000"/>
                          </a:solidFill>
                          <a:effectLst/>
                          <a:latin typeface="Calibri" panose="020F0502020204030204" pitchFamily="34" charset="0"/>
                        </a:rPr>
                        <a:t>2028</a:t>
                      </a:r>
                    </a:p>
                  </a:txBody>
                  <a:tcPr marL="6350" marR="6350" marT="6350" marB="0" anchor="b">
                    <a:lnL>
                      <a:noFill/>
                    </a:lnL>
                    <a:lnR>
                      <a:noFill/>
                    </a:lnR>
                    <a:lnT>
                      <a:noFill/>
                    </a:lnT>
                    <a:lnB>
                      <a:noFill/>
                    </a:lnB>
                  </a:tcPr>
                </a:tc>
                <a:tc>
                  <a:txBody>
                    <a:bodyPr/>
                    <a:lstStyle/>
                    <a:p>
                      <a:pPr algn="r" fontAlgn="b"/>
                      <a:r>
                        <a:rPr lang="en-US" sz="1800" b="0" i="0" u="none" strike="noStrike">
                          <a:solidFill>
                            <a:srgbClr val="000000"/>
                          </a:solidFill>
                          <a:effectLst/>
                          <a:latin typeface="Calibri" panose="020F0502020204030204" pitchFamily="34" charset="0"/>
                        </a:rPr>
                        <a:t>12,710</a:t>
                      </a:r>
                    </a:p>
                  </a:txBody>
                  <a:tcPr marL="6350" marR="6350" marT="6350" marB="0" anchor="b">
                    <a:lnL>
                      <a:noFill/>
                    </a:lnL>
                    <a:lnR>
                      <a:noFill/>
                    </a:lnR>
                    <a:lnT>
                      <a:noFill/>
                    </a:lnT>
                    <a:lnB>
                      <a:noFill/>
                    </a:lnB>
                  </a:tcPr>
                </a:tc>
                <a:tc>
                  <a:txBody>
                    <a:bodyPr/>
                    <a:lstStyle/>
                    <a:p>
                      <a:pPr algn="r" fontAlgn="b"/>
                      <a:r>
                        <a:rPr lang="en-US" sz="1800" b="0" i="0" u="none" strike="noStrike">
                          <a:solidFill>
                            <a:srgbClr val="000000"/>
                          </a:solidFill>
                          <a:effectLst/>
                          <a:latin typeface="Calibri" panose="020F0502020204030204" pitchFamily="34" charset="0"/>
                        </a:rPr>
                        <a:t>6,760</a:t>
                      </a:r>
                    </a:p>
                  </a:txBody>
                  <a:tcPr marL="6350" marR="6350" marT="6350" marB="0" anchor="b">
                    <a:lnL>
                      <a:noFill/>
                    </a:lnL>
                    <a:lnR>
                      <a:noFill/>
                    </a:lnR>
                    <a:lnT>
                      <a:noFill/>
                    </a:lnT>
                    <a:lnB>
                      <a:noFill/>
                    </a:lnB>
                  </a:tcPr>
                </a:tc>
                <a:extLst>
                  <a:ext uri="{0D108BD9-81ED-4DB2-BD59-A6C34878D82A}">
                    <a16:rowId xmlns:a16="http://schemas.microsoft.com/office/drawing/2014/main" val="1568311157"/>
                  </a:ext>
                </a:extLst>
              </a:tr>
              <a:tr h="298450">
                <a:tc>
                  <a:txBody>
                    <a:bodyPr/>
                    <a:lstStyle/>
                    <a:p>
                      <a:pPr algn="r" fontAlgn="b"/>
                      <a:r>
                        <a:rPr lang="en-US" sz="1800" b="0" i="0" u="none" strike="noStrike">
                          <a:solidFill>
                            <a:srgbClr val="000000"/>
                          </a:solidFill>
                          <a:effectLst/>
                          <a:latin typeface="Calibri" panose="020F0502020204030204" pitchFamily="34" charset="0"/>
                        </a:rPr>
                        <a:t>2029</a:t>
                      </a:r>
                    </a:p>
                  </a:txBody>
                  <a:tcPr marL="6350" marR="6350" marT="6350" marB="0" anchor="b">
                    <a:lnL>
                      <a:noFill/>
                    </a:lnL>
                    <a:lnR>
                      <a:noFill/>
                    </a:lnR>
                    <a:lnT>
                      <a:noFill/>
                    </a:lnT>
                    <a:lnB>
                      <a:noFill/>
                    </a:lnB>
                  </a:tcPr>
                </a:tc>
                <a:tc>
                  <a:txBody>
                    <a:bodyPr/>
                    <a:lstStyle/>
                    <a:p>
                      <a:pPr algn="r" fontAlgn="b"/>
                      <a:r>
                        <a:rPr lang="en-US" sz="1800" b="0" i="0" u="none" strike="noStrike">
                          <a:solidFill>
                            <a:srgbClr val="000000"/>
                          </a:solidFill>
                          <a:effectLst/>
                          <a:latin typeface="Calibri" panose="020F0502020204030204" pitchFamily="34" charset="0"/>
                        </a:rPr>
                        <a:t>14,129</a:t>
                      </a:r>
                    </a:p>
                  </a:txBody>
                  <a:tcPr marL="6350" marR="6350" marT="6350" marB="0" anchor="b">
                    <a:lnL>
                      <a:noFill/>
                    </a:lnL>
                    <a:lnR>
                      <a:noFill/>
                    </a:lnR>
                    <a:lnT>
                      <a:noFill/>
                    </a:lnT>
                    <a:lnB>
                      <a:noFill/>
                    </a:lnB>
                  </a:tcPr>
                </a:tc>
                <a:tc>
                  <a:txBody>
                    <a:bodyPr/>
                    <a:lstStyle/>
                    <a:p>
                      <a:pPr algn="r" fontAlgn="b"/>
                      <a:r>
                        <a:rPr lang="en-US" sz="1800" b="0" i="0" u="none" strike="noStrike">
                          <a:solidFill>
                            <a:srgbClr val="000000"/>
                          </a:solidFill>
                          <a:effectLst/>
                          <a:latin typeface="Calibri" panose="020F0502020204030204" pitchFamily="34" charset="0"/>
                        </a:rPr>
                        <a:t>7,806</a:t>
                      </a:r>
                    </a:p>
                  </a:txBody>
                  <a:tcPr marL="6350" marR="6350" marT="6350" marB="0" anchor="b">
                    <a:lnL>
                      <a:noFill/>
                    </a:lnL>
                    <a:lnR>
                      <a:noFill/>
                    </a:lnR>
                    <a:lnT>
                      <a:noFill/>
                    </a:lnT>
                    <a:lnB>
                      <a:noFill/>
                    </a:lnB>
                  </a:tcPr>
                </a:tc>
                <a:extLst>
                  <a:ext uri="{0D108BD9-81ED-4DB2-BD59-A6C34878D82A}">
                    <a16:rowId xmlns:a16="http://schemas.microsoft.com/office/drawing/2014/main" val="2067311167"/>
                  </a:ext>
                </a:extLst>
              </a:tr>
              <a:tr h="298450">
                <a:tc>
                  <a:txBody>
                    <a:bodyPr/>
                    <a:lstStyle/>
                    <a:p>
                      <a:pPr algn="r" fontAlgn="b"/>
                      <a:r>
                        <a:rPr lang="en-US" sz="1800" b="0" i="0" u="none" strike="noStrike">
                          <a:solidFill>
                            <a:srgbClr val="000000"/>
                          </a:solidFill>
                          <a:effectLst/>
                          <a:latin typeface="Calibri" panose="020F0502020204030204" pitchFamily="34" charset="0"/>
                        </a:rPr>
                        <a:t>2030</a:t>
                      </a:r>
                    </a:p>
                  </a:txBody>
                  <a:tcPr marL="6350" marR="6350" marT="6350" marB="0" anchor="b">
                    <a:lnL>
                      <a:noFill/>
                    </a:lnL>
                    <a:lnR>
                      <a:noFill/>
                    </a:lnR>
                    <a:lnT>
                      <a:noFill/>
                    </a:lnT>
                    <a:lnB>
                      <a:noFill/>
                    </a:lnB>
                  </a:tcPr>
                </a:tc>
                <a:tc>
                  <a:txBody>
                    <a:bodyPr/>
                    <a:lstStyle/>
                    <a:p>
                      <a:pPr algn="r" fontAlgn="b"/>
                      <a:r>
                        <a:rPr lang="en-US" sz="1800" b="0" i="0" u="none" strike="noStrike">
                          <a:solidFill>
                            <a:srgbClr val="000000"/>
                          </a:solidFill>
                          <a:effectLst/>
                          <a:latin typeface="Calibri" panose="020F0502020204030204" pitchFamily="34" charset="0"/>
                        </a:rPr>
                        <a:t>15,764</a:t>
                      </a:r>
                    </a:p>
                  </a:txBody>
                  <a:tcPr marL="6350" marR="6350" marT="6350" marB="0" anchor="b">
                    <a:lnL>
                      <a:noFill/>
                    </a:lnL>
                    <a:lnR>
                      <a:noFill/>
                    </a:lnR>
                    <a:lnT>
                      <a:noFill/>
                    </a:lnT>
                    <a:lnB>
                      <a:noFill/>
                    </a:lnB>
                  </a:tcPr>
                </a:tc>
                <a:tc>
                  <a:txBody>
                    <a:bodyPr/>
                    <a:lstStyle/>
                    <a:p>
                      <a:pPr algn="r" fontAlgn="b"/>
                      <a:r>
                        <a:rPr lang="en-US" sz="1800" b="0" i="0" u="none" strike="noStrike">
                          <a:solidFill>
                            <a:srgbClr val="000000"/>
                          </a:solidFill>
                          <a:effectLst/>
                          <a:latin typeface="Calibri" panose="020F0502020204030204" pitchFamily="34" charset="0"/>
                        </a:rPr>
                        <a:t>8,976</a:t>
                      </a:r>
                    </a:p>
                  </a:txBody>
                  <a:tcPr marL="6350" marR="6350" marT="6350" marB="0" anchor="b">
                    <a:lnL>
                      <a:noFill/>
                    </a:lnL>
                    <a:lnR>
                      <a:noFill/>
                    </a:lnR>
                    <a:lnT>
                      <a:noFill/>
                    </a:lnT>
                    <a:lnB>
                      <a:noFill/>
                    </a:lnB>
                  </a:tcPr>
                </a:tc>
                <a:extLst>
                  <a:ext uri="{0D108BD9-81ED-4DB2-BD59-A6C34878D82A}">
                    <a16:rowId xmlns:a16="http://schemas.microsoft.com/office/drawing/2014/main" val="764977585"/>
                  </a:ext>
                </a:extLst>
              </a:tr>
              <a:tr h="298450">
                <a:tc>
                  <a:txBody>
                    <a:bodyPr/>
                    <a:lstStyle/>
                    <a:p>
                      <a:pPr algn="r" fontAlgn="b"/>
                      <a:r>
                        <a:rPr lang="en-US" sz="1800" b="0" i="0" u="none" strike="noStrike">
                          <a:solidFill>
                            <a:srgbClr val="000000"/>
                          </a:solidFill>
                          <a:effectLst/>
                          <a:latin typeface="Calibri" panose="020F0502020204030204" pitchFamily="34" charset="0"/>
                        </a:rPr>
                        <a:t>2031</a:t>
                      </a:r>
                    </a:p>
                  </a:txBody>
                  <a:tcPr marL="6350" marR="6350" marT="6350" marB="0" anchor="b">
                    <a:lnL>
                      <a:noFill/>
                    </a:lnL>
                    <a:lnR>
                      <a:noFill/>
                    </a:lnR>
                    <a:lnT>
                      <a:noFill/>
                    </a:lnT>
                    <a:lnB>
                      <a:noFill/>
                    </a:lnB>
                  </a:tcPr>
                </a:tc>
                <a:tc>
                  <a:txBody>
                    <a:bodyPr/>
                    <a:lstStyle/>
                    <a:p>
                      <a:pPr algn="r" fontAlgn="b"/>
                      <a:r>
                        <a:rPr lang="en-US" sz="1800" b="0" i="0" u="none" strike="noStrike">
                          <a:solidFill>
                            <a:srgbClr val="000000"/>
                          </a:solidFill>
                          <a:effectLst/>
                          <a:latin typeface="Calibri" panose="020F0502020204030204" pitchFamily="34" charset="0"/>
                        </a:rPr>
                        <a:t>17,020</a:t>
                      </a:r>
                    </a:p>
                  </a:txBody>
                  <a:tcPr marL="6350" marR="6350" marT="6350" marB="0" anchor="b">
                    <a:lnL>
                      <a:noFill/>
                    </a:lnL>
                    <a:lnR>
                      <a:noFill/>
                    </a:lnR>
                    <a:lnT>
                      <a:noFill/>
                    </a:lnT>
                    <a:lnB>
                      <a:noFill/>
                    </a:lnB>
                  </a:tcPr>
                </a:tc>
                <a:tc>
                  <a:txBody>
                    <a:bodyPr/>
                    <a:lstStyle/>
                    <a:p>
                      <a:pPr algn="r" fontAlgn="b"/>
                      <a:r>
                        <a:rPr lang="en-US" sz="1800" b="0" i="0" u="none" strike="noStrike">
                          <a:solidFill>
                            <a:srgbClr val="000000"/>
                          </a:solidFill>
                          <a:effectLst/>
                          <a:latin typeface="Calibri" panose="020F0502020204030204" pitchFamily="34" charset="0"/>
                        </a:rPr>
                        <a:t>10,200</a:t>
                      </a:r>
                    </a:p>
                  </a:txBody>
                  <a:tcPr marL="6350" marR="6350" marT="6350" marB="0" anchor="b">
                    <a:lnL>
                      <a:noFill/>
                    </a:lnL>
                    <a:lnR>
                      <a:noFill/>
                    </a:lnR>
                    <a:lnT>
                      <a:noFill/>
                    </a:lnT>
                    <a:lnB>
                      <a:noFill/>
                    </a:lnB>
                  </a:tcPr>
                </a:tc>
                <a:extLst>
                  <a:ext uri="{0D108BD9-81ED-4DB2-BD59-A6C34878D82A}">
                    <a16:rowId xmlns:a16="http://schemas.microsoft.com/office/drawing/2014/main" val="1174131380"/>
                  </a:ext>
                </a:extLst>
              </a:tr>
              <a:tr h="298450">
                <a:tc>
                  <a:txBody>
                    <a:bodyPr/>
                    <a:lstStyle/>
                    <a:p>
                      <a:pPr algn="r" fontAlgn="b"/>
                      <a:r>
                        <a:rPr lang="en-US" sz="1800" b="0" i="0" u="none" strike="noStrike">
                          <a:solidFill>
                            <a:srgbClr val="000000"/>
                          </a:solidFill>
                          <a:effectLst/>
                          <a:latin typeface="Calibri" panose="020F0502020204030204" pitchFamily="34" charset="0"/>
                        </a:rPr>
                        <a:t>2032</a:t>
                      </a:r>
                    </a:p>
                  </a:txBody>
                  <a:tcPr marL="6350" marR="6350" marT="6350" marB="0" anchor="b">
                    <a:lnL>
                      <a:noFill/>
                    </a:lnL>
                    <a:lnR>
                      <a:noFill/>
                    </a:lnR>
                    <a:lnT>
                      <a:noFill/>
                    </a:lnT>
                    <a:lnB>
                      <a:noFill/>
                    </a:lnB>
                  </a:tcPr>
                </a:tc>
                <a:tc>
                  <a:txBody>
                    <a:bodyPr/>
                    <a:lstStyle/>
                    <a:p>
                      <a:pPr algn="r" fontAlgn="b"/>
                      <a:r>
                        <a:rPr lang="en-US" sz="1800" b="0" i="0" u="none" strike="noStrike">
                          <a:solidFill>
                            <a:srgbClr val="000000"/>
                          </a:solidFill>
                          <a:effectLst/>
                          <a:latin typeface="Calibri" panose="020F0502020204030204" pitchFamily="34" charset="0"/>
                        </a:rPr>
                        <a:t>18,197</a:t>
                      </a:r>
                    </a:p>
                  </a:txBody>
                  <a:tcPr marL="6350" marR="6350" marT="6350" marB="0" anchor="b">
                    <a:lnL>
                      <a:noFill/>
                    </a:lnL>
                    <a:lnR>
                      <a:noFill/>
                    </a:lnR>
                    <a:lnT>
                      <a:noFill/>
                    </a:lnT>
                    <a:lnB>
                      <a:noFill/>
                    </a:lnB>
                  </a:tcPr>
                </a:tc>
                <a:tc>
                  <a:txBody>
                    <a:bodyPr/>
                    <a:lstStyle/>
                    <a:p>
                      <a:pPr algn="r" fontAlgn="b"/>
                      <a:r>
                        <a:rPr lang="en-US" sz="1800" b="0" i="0" u="none" strike="noStrike" dirty="0">
                          <a:solidFill>
                            <a:srgbClr val="000000"/>
                          </a:solidFill>
                          <a:effectLst/>
                          <a:latin typeface="Calibri" panose="020F0502020204030204" pitchFamily="34" charset="0"/>
                        </a:rPr>
                        <a:t>11,386</a:t>
                      </a:r>
                    </a:p>
                  </a:txBody>
                  <a:tcPr marL="6350" marR="6350" marT="6350" marB="0" anchor="b">
                    <a:lnL>
                      <a:noFill/>
                    </a:lnL>
                    <a:lnR>
                      <a:noFill/>
                    </a:lnR>
                    <a:lnT>
                      <a:noFill/>
                    </a:lnT>
                    <a:lnB>
                      <a:noFill/>
                    </a:lnB>
                  </a:tcPr>
                </a:tc>
                <a:extLst>
                  <a:ext uri="{0D108BD9-81ED-4DB2-BD59-A6C34878D82A}">
                    <a16:rowId xmlns:a16="http://schemas.microsoft.com/office/drawing/2014/main" val="2964748099"/>
                  </a:ext>
                </a:extLst>
              </a:tr>
            </a:tbl>
          </a:graphicData>
        </a:graphic>
      </p:graphicFrame>
      <p:sp>
        <p:nvSpPr>
          <p:cNvPr id="6" name="Title 3"/>
          <p:cNvSpPr txBox="1">
            <a:spLocks/>
          </p:cNvSpPr>
          <p:nvPr/>
        </p:nvSpPr>
        <p:spPr>
          <a:xfrm>
            <a:off x="109136" y="254849"/>
            <a:ext cx="9034864" cy="1079817"/>
          </a:xfrm>
          <a:prstGeom prst="rect">
            <a:avLst/>
          </a:prstGeom>
        </p:spPr>
        <p:txBody>
          <a:bodyPr vert="horz" lIns="91440" tIns="45720" rIns="91440" bIns="45720" rtlCol="0" anchor="t" anchorCtr="0">
            <a:normAutofit/>
          </a:bodyPr>
          <a:lstStyle>
            <a:lvl1pPr algn="l" defTabSz="457200" rtl="0" eaLnBrk="1" latinLnBrk="0" hangingPunct="1">
              <a:spcBef>
                <a:spcPct val="0"/>
              </a:spcBef>
              <a:buNone/>
              <a:defRPr sz="3600" b="1" i="0" kern="1200">
                <a:solidFill>
                  <a:schemeClr val="accent1"/>
                </a:solidFill>
                <a:latin typeface="+mj-lt"/>
                <a:ea typeface="+mj-ea"/>
                <a:cs typeface="Arial Narrow Bold"/>
              </a:defRPr>
            </a:lvl1pPr>
          </a:lstStyle>
          <a:p>
            <a:r>
              <a:rPr lang="en-US" sz="3200" dirty="0" smtClean="0">
                <a:latin typeface="+mn-lt"/>
              </a:rPr>
              <a:t>Projections at </a:t>
            </a:r>
            <a:r>
              <a:rPr lang="en-US" sz="3200" dirty="0" err="1" smtClean="0">
                <a:latin typeface="+mn-lt"/>
              </a:rPr>
              <a:t>Frebuild</a:t>
            </a:r>
            <a:r>
              <a:rPr lang="en-US" sz="3200" dirty="0" smtClean="0">
                <a:latin typeface="+mn-lt"/>
              </a:rPr>
              <a:t>: Catch</a:t>
            </a:r>
          </a:p>
        </p:txBody>
      </p:sp>
      <p:sp>
        <p:nvSpPr>
          <p:cNvPr id="5" name="Content Placeholder 4"/>
          <p:cNvSpPr txBox="1">
            <a:spLocks/>
          </p:cNvSpPr>
          <p:nvPr/>
        </p:nvSpPr>
        <p:spPr>
          <a:xfrm>
            <a:off x="213360" y="1143002"/>
            <a:ext cx="8930640" cy="2710543"/>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2"/>
                </a:solidFill>
                <a:latin typeface="+mn-lt"/>
                <a:ea typeface="+mn-ea"/>
                <a:cs typeface="+mn-cs"/>
              </a:defRPr>
            </a:lvl1pPr>
            <a:lvl2pPr marL="742950" indent="-285750" algn="l" defTabSz="457200" rtl="0" eaLnBrk="1" latinLnBrk="0" hangingPunct="1">
              <a:spcBef>
                <a:spcPct val="20000"/>
              </a:spcBef>
              <a:buFont typeface="Arial"/>
              <a:buChar char="•"/>
              <a:defRPr sz="3200" kern="1200">
                <a:solidFill>
                  <a:schemeClr val="tx2"/>
                </a:solidFill>
                <a:latin typeface="+mn-lt"/>
                <a:ea typeface="+mn-ea"/>
                <a:cs typeface="+mn-cs"/>
              </a:defRPr>
            </a:lvl2pPr>
            <a:lvl3pPr marL="1143000" indent="-228600" algn="l" defTabSz="457200" rtl="0" eaLnBrk="1" latinLnBrk="0" hangingPunct="1">
              <a:spcBef>
                <a:spcPct val="20000"/>
              </a:spcBef>
              <a:buFont typeface="Arial"/>
              <a:buChar char="•"/>
              <a:defRPr sz="2800" kern="1200">
                <a:solidFill>
                  <a:schemeClr val="tx2"/>
                </a:solidFill>
                <a:latin typeface="+mn-lt"/>
                <a:ea typeface="+mn-ea"/>
                <a:cs typeface="+mn-cs"/>
              </a:defRPr>
            </a:lvl3pPr>
            <a:lvl4pPr marL="1600200" indent="-228600" algn="l" defTabSz="457200" rtl="0" eaLnBrk="1" latinLnBrk="0" hangingPunct="1">
              <a:spcBef>
                <a:spcPct val="20000"/>
              </a:spcBef>
              <a:buFont typeface="Arial"/>
              <a:buChar char="•"/>
              <a:defRPr sz="2800" kern="1200">
                <a:solidFill>
                  <a:schemeClr val="tx2"/>
                </a:solidFill>
                <a:latin typeface="+mn-lt"/>
                <a:ea typeface="+mn-ea"/>
                <a:cs typeface="+mn-cs"/>
              </a:defRPr>
            </a:lvl4pPr>
            <a:lvl5pPr marL="2057400" indent="-228600" algn="l" defTabSz="457200" rtl="0" eaLnBrk="1" latinLnBrk="0" hangingPunct="1">
              <a:spcBef>
                <a:spcPct val="20000"/>
              </a:spcBef>
              <a:buFont typeface="Arial"/>
              <a:buChar char="•"/>
              <a:defRPr sz="2800" kern="1200">
                <a:solidFill>
                  <a:schemeClr val="tx2"/>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endParaRPr lang="en-US" sz="2800" dirty="0">
              <a:solidFill>
                <a:srgbClr val="002060"/>
              </a:solidFill>
            </a:endParaRPr>
          </a:p>
        </p:txBody>
      </p:sp>
    </p:spTree>
    <p:extLst>
      <p:ext uri="{BB962C8B-B14F-4D97-AF65-F5344CB8AC3E}">
        <p14:creationId xmlns:p14="http://schemas.microsoft.com/office/powerpoint/2010/main" val="289671319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F0F0F0"/>
        </a:solidFill>
        <a:effectLst/>
      </p:bgPr>
    </p:bg>
    <p:spTree>
      <p:nvGrpSpPr>
        <p:cNvPr id="1" name=""/>
        <p:cNvGrpSpPr/>
        <p:nvPr/>
      </p:nvGrpSpPr>
      <p:grpSpPr>
        <a:xfrm>
          <a:off x="0" y="0"/>
          <a:ext cx="0" cy="0"/>
          <a:chOff x="0" y="0"/>
          <a:chExt cx="0" cy="0"/>
        </a:xfrm>
      </p:grpSpPr>
      <p:sp>
        <p:nvSpPr>
          <p:cNvPr id="5" name="Title 3"/>
          <p:cNvSpPr txBox="1">
            <a:spLocks/>
          </p:cNvSpPr>
          <p:nvPr/>
        </p:nvSpPr>
        <p:spPr>
          <a:xfrm>
            <a:off x="78372" y="367141"/>
            <a:ext cx="9077234" cy="5215053"/>
          </a:xfrm>
          <a:prstGeom prst="rect">
            <a:avLst/>
          </a:prstGeom>
        </p:spPr>
        <p:txBody>
          <a:bodyPr vert="horz" lIns="91440" tIns="45720" rIns="91440" bIns="45720" rtlCol="0" anchor="t" anchorCtr="0">
            <a:normAutofit/>
          </a:bodyPr>
          <a:lstStyle>
            <a:lvl1pPr algn="l" defTabSz="457200" rtl="0" eaLnBrk="1" latinLnBrk="0" hangingPunct="1">
              <a:spcBef>
                <a:spcPct val="0"/>
              </a:spcBef>
              <a:buNone/>
              <a:defRPr sz="3600" b="1" i="0" kern="1200">
                <a:solidFill>
                  <a:schemeClr val="accent1"/>
                </a:solidFill>
                <a:latin typeface="+mj-lt"/>
                <a:ea typeface="+mj-ea"/>
                <a:cs typeface="Arial Narrow Bold"/>
              </a:defRPr>
            </a:lvl1pPr>
          </a:lstStyle>
          <a:p>
            <a:r>
              <a:rPr lang="en-US" sz="3200" dirty="0" smtClean="0">
                <a:latin typeface="+mn-lt"/>
              </a:rPr>
              <a:t>Term of Reference 6:</a:t>
            </a:r>
            <a:r>
              <a:rPr lang="en-US" sz="2400" dirty="0" smtClean="0">
                <a:solidFill>
                  <a:srgbClr val="1E5C90"/>
                </a:solidFill>
                <a:latin typeface="+mn-lt"/>
              </a:rPr>
              <a:t> </a:t>
            </a:r>
          </a:p>
          <a:p>
            <a:r>
              <a:rPr lang="en-US" sz="2800" b="0" dirty="0">
                <a:solidFill>
                  <a:srgbClr val="002060"/>
                </a:solidFill>
              </a:rPr>
              <a:t>Respond to any review panel comments or SSC concerns from the most recent prior </a:t>
            </a:r>
            <a:r>
              <a:rPr lang="en-US" sz="2800" b="0" dirty="0" smtClean="0">
                <a:solidFill>
                  <a:srgbClr val="002060"/>
                </a:solidFill>
              </a:rPr>
              <a:t>assessment</a:t>
            </a:r>
          </a:p>
          <a:p>
            <a:endParaRPr lang="en-US" sz="3200" dirty="0">
              <a:latin typeface="+mn-lt"/>
            </a:endParaRPr>
          </a:p>
        </p:txBody>
      </p:sp>
      <p:sp>
        <p:nvSpPr>
          <p:cNvPr id="6" name="Content Placeholder 4"/>
          <p:cNvSpPr txBox="1">
            <a:spLocks/>
          </p:cNvSpPr>
          <p:nvPr/>
        </p:nvSpPr>
        <p:spPr>
          <a:xfrm>
            <a:off x="213360" y="1143000"/>
            <a:ext cx="8930640" cy="4359442"/>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2"/>
                </a:solidFill>
                <a:latin typeface="+mn-lt"/>
                <a:ea typeface="+mn-ea"/>
                <a:cs typeface="+mn-cs"/>
              </a:defRPr>
            </a:lvl1pPr>
            <a:lvl2pPr marL="742950" indent="-285750" algn="l" defTabSz="457200" rtl="0" eaLnBrk="1" latinLnBrk="0" hangingPunct="1">
              <a:spcBef>
                <a:spcPct val="20000"/>
              </a:spcBef>
              <a:buFont typeface="Arial"/>
              <a:buChar char="•"/>
              <a:defRPr sz="3200" kern="1200">
                <a:solidFill>
                  <a:schemeClr val="tx2"/>
                </a:solidFill>
                <a:latin typeface="+mn-lt"/>
                <a:ea typeface="+mn-ea"/>
                <a:cs typeface="+mn-cs"/>
              </a:defRPr>
            </a:lvl2pPr>
            <a:lvl3pPr marL="1143000" indent="-228600" algn="l" defTabSz="457200" rtl="0" eaLnBrk="1" latinLnBrk="0" hangingPunct="1">
              <a:spcBef>
                <a:spcPct val="20000"/>
              </a:spcBef>
              <a:buFont typeface="Arial"/>
              <a:buChar char="•"/>
              <a:defRPr sz="2800" kern="1200">
                <a:solidFill>
                  <a:schemeClr val="tx2"/>
                </a:solidFill>
                <a:latin typeface="+mn-lt"/>
                <a:ea typeface="+mn-ea"/>
                <a:cs typeface="+mn-cs"/>
              </a:defRPr>
            </a:lvl3pPr>
            <a:lvl4pPr marL="1600200" indent="-228600" algn="l" defTabSz="457200" rtl="0" eaLnBrk="1" latinLnBrk="0" hangingPunct="1">
              <a:spcBef>
                <a:spcPct val="20000"/>
              </a:spcBef>
              <a:buFont typeface="Arial"/>
              <a:buChar char="•"/>
              <a:defRPr sz="2800" kern="1200">
                <a:solidFill>
                  <a:schemeClr val="tx2"/>
                </a:solidFill>
                <a:latin typeface="+mn-lt"/>
                <a:ea typeface="+mn-ea"/>
                <a:cs typeface="+mn-cs"/>
              </a:defRPr>
            </a:lvl4pPr>
            <a:lvl5pPr marL="2057400" indent="-228600" algn="l" defTabSz="457200" rtl="0" eaLnBrk="1" latinLnBrk="0" hangingPunct="1">
              <a:spcBef>
                <a:spcPct val="20000"/>
              </a:spcBef>
              <a:buFont typeface="Arial"/>
              <a:buChar char="•"/>
              <a:defRPr sz="2800" kern="1200">
                <a:solidFill>
                  <a:schemeClr val="tx2"/>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1100"/>
              </a:spcBef>
              <a:buNone/>
            </a:pPr>
            <a:endParaRPr lang="en-US" sz="2800" dirty="0">
              <a:solidFill>
                <a:srgbClr val="002060"/>
              </a:solidFill>
            </a:endParaRPr>
          </a:p>
        </p:txBody>
      </p:sp>
    </p:spTree>
    <p:extLst>
      <p:ext uri="{BB962C8B-B14F-4D97-AF65-F5344CB8AC3E}">
        <p14:creationId xmlns:p14="http://schemas.microsoft.com/office/powerpoint/2010/main" val="392844557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p:cNvSpPr txBox="1">
            <a:spLocks/>
          </p:cNvSpPr>
          <p:nvPr/>
        </p:nvSpPr>
        <p:spPr>
          <a:xfrm>
            <a:off x="96610" y="254849"/>
            <a:ext cx="9034864" cy="1079817"/>
          </a:xfrm>
          <a:prstGeom prst="rect">
            <a:avLst/>
          </a:prstGeom>
        </p:spPr>
        <p:txBody>
          <a:bodyPr vert="horz" lIns="91440" tIns="45720" rIns="91440" bIns="45720" rtlCol="0" anchor="t" anchorCtr="0">
            <a:normAutofit/>
          </a:bodyPr>
          <a:lstStyle>
            <a:lvl1pPr algn="l" defTabSz="457200" rtl="0" eaLnBrk="1" latinLnBrk="0" hangingPunct="1">
              <a:spcBef>
                <a:spcPct val="0"/>
              </a:spcBef>
              <a:buNone/>
              <a:defRPr sz="3600" b="1" i="0" kern="1200">
                <a:solidFill>
                  <a:schemeClr val="accent1"/>
                </a:solidFill>
                <a:latin typeface="+mj-lt"/>
                <a:ea typeface="+mj-ea"/>
                <a:cs typeface="Arial Narrow Bold"/>
              </a:defRPr>
            </a:lvl1pPr>
          </a:lstStyle>
          <a:p>
            <a:r>
              <a:rPr lang="en-US" sz="3200" dirty="0" smtClean="0">
                <a:latin typeface="+mn-lt"/>
              </a:rPr>
              <a:t>Recommendations from 2021 MT peer review</a:t>
            </a:r>
            <a:endParaRPr lang="en-US" sz="3200" dirty="0">
              <a:latin typeface="+mn-lt"/>
            </a:endParaRPr>
          </a:p>
        </p:txBody>
      </p:sp>
      <p:sp>
        <p:nvSpPr>
          <p:cNvPr id="3" name="Content Placeholder 4"/>
          <p:cNvSpPr txBox="1">
            <a:spLocks/>
          </p:cNvSpPr>
          <p:nvPr/>
        </p:nvSpPr>
        <p:spPr>
          <a:xfrm>
            <a:off x="109136" y="893410"/>
            <a:ext cx="9089456" cy="5896710"/>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2"/>
                </a:solidFill>
                <a:latin typeface="+mn-lt"/>
                <a:ea typeface="+mn-ea"/>
                <a:cs typeface="+mn-cs"/>
              </a:defRPr>
            </a:lvl1pPr>
            <a:lvl2pPr marL="742950" indent="-285750" algn="l" defTabSz="457200" rtl="0" eaLnBrk="1" latinLnBrk="0" hangingPunct="1">
              <a:spcBef>
                <a:spcPct val="20000"/>
              </a:spcBef>
              <a:buFont typeface="Arial"/>
              <a:buChar char="•"/>
              <a:defRPr sz="3200" kern="1200">
                <a:solidFill>
                  <a:schemeClr val="tx2"/>
                </a:solidFill>
                <a:latin typeface="+mn-lt"/>
                <a:ea typeface="+mn-ea"/>
                <a:cs typeface="+mn-cs"/>
              </a:defRPr>
            </a:lvl2pPr>
            <a:lvl3pPr marL="1143000" indent="-228600" algn="l" defTabSz="457200" rtl="0" eaLnBrk="1" latinLnBrk="0" hangingPunct="1">
              <a:spcBef>
                <a:spcPct val="20000"/>
              </a:spcBef>
              <a:buFont typeface="Arial"/>
              <a:buChar char="•"/>
              <a:defRPr sz="2800" kern="1200">
                <a:solidFill>
                  <a:schemeClr val="tx2"/>
                </a:solidFill>
                <a:latin typeface="+mn-lt"/>
                <a:ea typeface="+mn-ea"/>
                <a:cs typeface="+mn-cs"/>
              </a:defRPr>
            </a:lvl3pPr>
            <a:lvl4pPr marL="1600200" indent="-228600" algn="l" defTabSz="457200" rtl="0" eaLnBrk="1" latinLnBrk="0" hangingPunct="1">
              <a:spcBef>
                <a:spcPct val="20000"/>
              </a:spcBef>
              <a:buFont typeface="Arial"/>
              <a:buChar char="•"/>
              <a:defRPr sz="2800" kern="1200">
                <a:solidFill>
                  <a:schemeClr val="tx2"/>
                </a:solidFill>
                <a:latin typeface="+mn-lt"/>
                <a:ea typeface="+mn-ea"/>
                <a:cs typeface="+mn-cs"/>
              </a:defRPr>
            </a:lvl4pPr>
            <a:lvl5pPr marL="2057400" indent="-228600" algn="l" defTabSz="457200" rtl="0" eaLnBrk="1" latinLnBrk="0" hangingPunct="1">
              <a:spcBef>
                <a:spcPct val="20000"/>
              </a:spcBef>
              <a:buFont typeface="Arial"/>
              <a:buChar char="•"/>
              <a:defRPr sz="2800" kern="1200">
                <a:solidFill>
                  <a:schemeClr val="tx2"/>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buFont typeface="Wingdings" panose="05000000000000000000" pitchFamily="2" charset="2"/>
              <a:buChar char="§"/>
            </a:pPr>
            <a:endParaRPr lang="en-US" sz="2800" dirty="0" smtClean="0"/>
          </a:p>
          <a:p>
            <a:pPr marL="0" indent="0">
              <a:buNone/>
            </a:pPr>
            <a:endParaRPr lang="en-US" sz="2800" dirty="0" smtClean="0"/>
          </a:p>
          <a:p>
            <a:pPr marL="0" indent="0">
              <a:buNone/>
            </a:pPr>
            <a:endParaRPr lang="en-US" sz="2800" dirty="0" smtClean="0"/>
          </a:p>
        </p:txBody>
      </p:sp>
      <p:sp>
        <p:nvSpPr>
          <p:cNvPr id="4" name="Content Placeholder 4"/>
          <p:cNvSpPr txBox="1">
            <a:spLocks/>
          </p:cNvSpPr>
          <p:nvPr/>
        </p:nvSpPr>
        <p:spPr>
          <a:xfrm>
            <a:off x="213360" y="893410"/>
            <a:ext cx="8930640" cy="5896710"/>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2"/>
                </a:solidFill>
                <a:latin typeface="+mn-lt"/>
                <a:ea typeface="+mn-ea"/>
                <a:cs typeface="+mn-cs"/>
              </a:defRPr>
            </a:lvl1pPr>
            <a:lvl2pPr marL="742950" indent="-285750" algn="l" defTabSz="457200" rtl="0" eaLnBrk="1" latinLnBrk="0" hangingPunct="1">
              <a:spcBef>
                <a:spcPct val="20000"/>
              </a:spcBef>
              <a:buFont typeface="Arial"/>
              <a:buChar char="•"/>
              <a:defRPr sz="3200" kern="1200">
                <a:solidFill>
                  <a:schemeClr val="tx2"/>
                </a:solidFill>
                <a:latin typeface="+mn-lt"/>
                <a:ea typeface="+mn-ea"/>
                <a:cs typeface="+mn-cs"/>
              </a:defRPr>
            </a:lvl2pPr>
            <a:lvl3pPr marL="1143000" indent="-228600" algn="l" defTabSz="457200" rtl="0" eaLnBrk="1" latinLnBrk="0" hangingPunct="1">
              <a:spcBef>
                <a:spcPct val="20000"/>
              </a:spcBef>
              <a:buFont typeface="Arial"/>
              <a:buChar char="•"/>
              <a:defRPr sz="2800" kern="1200">
                <a:solidFill>
                  <a:schemeClr val="tx2"/>
                </a:solidFill>
                <a:latin typeface="+mn-lt"/>
                <a:ea typeface="+mn-ea"/>
                <a:cs typeface="+mn-cs"/>
              </a:defRPr>
            </a:lvl3pPr>
            <a:lvl4pPr marL="1600200" indent="-228600" algn="l" defTabSz="457200" rtl="0" eaLnBrk="1" latinLnBrk="0" hangingPunct="1">
              <a:spcBef>
                <a:spcPct val="20000"/>
              </a:spcBef>
              <a:buFont typeface="Arial"/>
              <a:buChar char="•"/>
              <a:defRPr sz="2800" kern="1200">
                <a:solidFill>
                  <a:schemeClr val="tx2"/>
                </a:solidFill>
                <a:latin typeface="+mn-lt"/>
                <a:ea typeface="+mn-ea"/>
                <a:cs typeface="+mn-cs"/>
              </a:defRPr>
            </a:lvl4pPr>
            <a:lvl5pPr marL="2057400" indent="-228600" algn="l" defTabSz="457200" rtl="0" eaLnBrk="1" latinLnBrk="0" hangingPunct="1">
              <a:spcBef>
                <a:spcPct val="20000"/>
              </a:spcBef>
              <a:buFont typeface="Arial"/>
              <a:buChar char="•"/>
              <a:defRPr sz="2800" kern="1200">
                <a:solidFill>
                  <a:schemeClr val="tx2"/>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buFont typeface="Wingdings" panose="05000000000000000000" pitchFamily="2" charset="2"/>
              <a:buChar char="§"/>
            </a:pPr>
            <a:r>
              <a:rPr lang="en-US" sz="2400" dirty="0" smtClean="0">
                <a:solidFill>
                  <a:srgbClr val="002060"/>
                </a:solidFill>
              </a:rPr>
              <a:t>Panel noted sources of uncertainty related to stock structure and the assumption of a constant, time invariant M</a:t>
            </a:r>
          </a:p>
          <a:p>
            <a:pPr lvl="1">
              <a:buFont typeface="Wingdings" panose="05000000000000000000" pitchFamily="2" charset="2"/>
              <a:buChar char="§"/>
            </a:pPr>
            <a:r>
              <a:rPr lang="en-US" sz="2400" dirty="0" smtClean="0">
                <a:solidFill>
                  <a:srgbClr val="002060"/>
                </a:solidFill>
              </a:rPr>
              <a:t>Ongoing genetics work indicates small, but potentially significant genetic differentiation between spawning contingents</a:t>
            </a:r>
          </a:p>
          <a:p>
            <a:pPr lvl="1">
              <a:buFont typeface="Wingdings" panose="05000000000000000000" pitchFamily="2" charset="2"/>
              <a:buChar char="§"/>
            </a:pPr>
            <a:r>
              <a:rPr lang="en-US" sz="2400" dirty="0" smtClean="0">
                <a:solidFill>
                  <a:srgbClr val="002060"/>
                </a:solidFill>
              </a:rPr>
              <a:t>Current work to develop a predation pressure index that estimates temporal trends in natural mortality due to finfish, marine mammals and gannets</a:t>
            </a:r>
          </a:p>
          <a:p>
            <a:pPr>
              <a:buFont typeface="Wingdings" panose="05000000000000000000" pitchFamily="2" charset="2"/>
              <a:buChar char="§"/>
            </a:pPr>
            <a:r>
              <a:rPr lang="en-US" sz="2400" dirty="0" smtClean="0">
                <a:solidFill>
                  <a:srgbClr val="002060"/>
                </a:solidFill>
              </a:rPr>
              <a:t>Panel </a:t>
            </a:r>
            <a:r>
              <a:rPr lang="en-US" sz="2400" dirty="0">
                <a:solidFill>
                  <a:srgbClr val="002060"/>
                </a:solidFill>
              </a:rPr>
              <a:t>recommend </a:t>
            </a:r>
            <a:r>
              <a:rPr lang="en-US" sz="2400" dirty="0" smtClean="0">
                <a:solidFill>
                  <a:srgbClr val="002060"/>
                </a:solidFill>
              </a:rPr>
              <a:t>exploration </a:t>
            </a:r>
            <a:r>
              <a:rPr lang="en-US" sz="2400" dirty="0">
                <a:solidFill>
                  <a:srgbClr val="002060"/>
                </a:solidFill>
              </a:rPr>
              <a:t>of </a:t>
            </a:r>
            <a:r>
              <a:rPr lang="en-US" sz="2400" dirty="0" smtClean="0">
                <a:solidFill>
                  <a:srgbClr val="002060"/>
                </a:solidFill>
              </a:rPr>
              <a:t>recruitment dynamics and mechanisms </a:t>
            </a:r>
            <a:r>
              <a:rPr lang="en-US" sz="2400" dirty="0">
                <a:solidFill>
                  <a:srgbClr val="002060"/>
                </a:solidFill>
              </a:rPr>
              <a:t>that may explain patterns in </a:t>
            </a:r>
            <a:r>
              <a:rPr lang="en-US" sz="2400" dirty="0" smtClean="0">
                <a:solidFill>
                  <a:srgbClr val="002060"/>
                </a:solidFill>
              </a:rPr>
              <a:t>recruits-per-</a:t>
            </a:r>
            <a:r>
              <a:rPr lang="en-US" sz="2400" dirty="0" err="1" smtClean="0">
                <a:solidFill>
                  <a:srgbClr val="002060"/>
                </a:solidFill>
              </a:rPr>
              <a:t>spawner</a:t>
            </a:r>
            <a:endParaRPr lang="en-US" sz="2400" dirty="0" smtClean="0">
              <a:solidFill>
                <a:srgbClr val="002060"/>
              </a:solidFill>
            </a:endParaRPr>
          </a:p>
          <a:p>
            <a:pPr lvl="1">
              <a:buFont typeface="Wingdings" panose="05000000000000000000" pitchFamily="2" charset="2"/>
              <a:buChar char="§"/>
            </a:pPr>
            <a:r>
              <a:rPr lang="en-US" sz="2400" dirty="0" smtClean="0">
                <a:solidFill>
                  <a:srgbClr val="002060"/>
                </a:solidFill>
              </a:rPr>
              <a:t>Change-point analyses of recruitment, R/SSB and relative condition show greater support for compensation than environmentally-driven shifts</a:t>
            </a:r>
          </a:p>
          <a:p>
            <a:pPr lvl="2">
              <a:buFont typeface="Wingdings" panose="05000000000000000000" pitchFamily="2" charset="2"/>
              <a:buChar char="§"/>
            </a:pPr>
            <a:endParaRPr lang="en-US" sz="2400" dirty="0" smtClean="0">
              <a:solidFill>
                <a:srgbClr val="002060"/>
              </a:solidFill>
            </a:endParaRPr>
          </a:p>
          <a:p>
            <a:pPr lvl="1">
              <a:buFont typeface="Wingdings" panose="05000000000000000000" pitchFamily="2" charset="2"/>
              <a:buChar char="§"/>
            </a:pPr>
            <a:endParaRPr lang="en-US" sz="2400" dirty="0" smtClean="0">
              <a:solidFill>
                <a:srgbClr val="002060"/>
              </a:solidFill>
            </a:endParaRPr>
          </a:p>
          <a:p>
            <a:pPr lvl="1">
              <a:buFont typeface="Wingdings" panose="05000000000000000000" pitchFamily="2" charset="2"/>
              <a:buChar char="§"/>
            </a:pPr>
            <a:endParaRPr lang="en-US" sz="2400" dirty="0" smtClean="0">
              <a:solidFill>
                <a:srgbClr val="002060"/>
              </a:solidFill>
            </a:endParaRPr>
          </a:p>
          <a:p>
            <a:pPr marL="0" indent="0">
              <a:buNone/>
            </a:pPr>
            <a:endParaRPr lang="en-US" sz="2400" dirty="0">
              <a:solidFill>
                <a:srgbClr val="002060"/>
              </a:solidFill>
            </a:endParaRPr>
          </a:p>
          <a:p>
            <a:pPr>
              <a:buFont typeface="Wingdings" panose="05000000000000000000" pitchFamily="2" charset="2"/>
              <a:buChar char="§"/>
            </a:pPr>
            <a:endParaRPr lang="en-US" sz="2400" dirty="0" smtClean="0">
              <a:solidFill>
                <a:srgbClr val="002060"/>
              </a:solidFill>
            </a:endParaRPr>
          </a:p>
          <a:p>
            <a:pPr marL="457200" lvl="1" indent="0">
              <a:buNone/>
            </a:pPr>
            <a:endParaRPr lang="en-US" sz="2400" dirty="0" smtClean="0">
              <a:solidFill>
                <a:srgbClr val="002060"/>
              </a:solidFill>
            </a:endParaRPr>
          </a:p>
        </p:txBody>
      </p:sp>
    </p:spTree>
    <p:extLst>
      <p:ext uri="{BB962C8B-B14F-4D97-AF65-F5344CB8AC3E}">
        <p14:creationId xmlns:p14="http://schemas.microsoft.com/office/powerpoint/2010/main" val="3902840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F0F0F0"/>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9254" r="4042"/>
          <a:stretch/>
        </p:blipFill>
        <p:spPr>
          <a:xfrm>
            <a:off x="-6" y="-11575"/>
            <a:ext cx="9167155" cy="6888907"/>
          </a:xfrm>
          <a:prstGeom prst="rect">
            <a:avLst/>
          </a:prstGeom>
        </p:spPr>
      </p:pic>
      <p:sp>
        <p:nvSpPr>
          <p:cNvPr id="3" name="TextBox 2"/>
          <p:cNvSpPr txBox="1"/>
          <p:nvPr/>
        </p:nvSpPr>
        <p:spPr>
          <a:xfrm>
            <a:off x="3427645" y="5625294"/>
            <a:ext cx="2311851" cy="707886"/>
          </a:xfrm>
          <a:prstGeom prst="rect">
            <a:avLst/>
          </a:prstGeom>
          <a:noFill/>
        </p:spPr>
        <p:txBody>
          <a:bodyPr wrap="none" rtlCol="0">
            <a:spAutoFit/>
          </a:bodyPr>
          <a:lstStyle/>
          <a:p>
            <a:r>
              <a:rPr lang="en-US" sz="4000" dirty="0" smtClean="0">
                <a:solidFill>
                  <a:srgbClr val="FFFFFF"/>
                </a:solidFill>
              </a:rPr>
              <a:t>Questions?</a:t>
            </a:r>
            <a:endParaRPr lang="en-US" sz="4000" dirty="0">
              <a:solidFill>
                <a:srgbClr val="FFFFFF"/>
              </a:solidFill>
            </a:endParaRPr>
          </a:p>
        </p:txBody>
      </p:sp>
      <p:sp>
        <p:nvSpPr>
          <p:cNvPr id="6" name="TextBox 5"/>
          <p:cNvSpPr txBox="1"/>
          <p:nvPr/>
        </p:nvSpPr>
        <p:spPr>
          <a:xfrm>
            <a:off x="7318668" y="6437355"/>
            <a:ext cx="1197764" cy="369332"/>
          </a:xfrm>
          <a:prstGeom prst="rect">
            <a:avLst/>
          </a:prstGeom>
          <a:noFill/>
        </p:spPr>
        <p:txBody>
          <a:bodyPr wrap="none" rtlCol="0">
            <a:spAutoFit/>
          </a:bodyPr>
          <a:lstStyle/>
          <a:p>
            <a:r>
              <a:rPr lang="en-US" b="1" dirty="0" smtClean="0">
                <a:solidFill>
                  <a:srgbClr val="FFFFFF"/>
                </a:solidFill>
              </a:rPr>
              <a:t>E. </a:t>
            </a:r>
            <a:r>
              <a:rPr lang="en-US" b="1" dirty="0" err="1" smtClean="0">
                <a:solidFill>
                  <a:srgbClr val="FFFFFF"/>
                </a:solidFill>
              </a:rPr>
              <a:t>Svensen</a:t>
            </a:r>
            <a:endParaRPr lang="en-US" b="1" dirty="0">
              <a:solidFill>
                <a:srgbClr val="FFFFFF"/>
              </a:solidFill>
            </a:endParaRPr>
          </a:p>
        </p:txBody>
      </p:sp>
    </p:spTree>
    <p:extLst>
      <p:ext uri="{BB962C8B-B14F-4D97-AF65-F5344CB8AC3E}">
        <p14:creationId xmlns:p14="http://schemas.microsoft.com/office/powerpoint/2010/main" val="179557426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r:link="rId4">
            <a:extLst>
              <a:ext uri="{28A0092B-C50C-407E-A947-70E740481C1C}">
                <a14:useLocalDpi xmlns:a14="http://schemas.microsoft.com/office/drawing/2010/main" val="0"/>
              </a:ext>
            </a:extLst>
          </a:blip>
          <a:srcRect r="34287" b="37998"/>
          <a:stretch/>
        </p:blipFill>
        <p:spPr>
          <a:xfrm>
            <a:off x="21601" y="3302002"/>
            <a:ext cx="4595102" cy="3536210"/>
          </a:xfrm>
          <a:prstGeom prst="rect">
            <a:avLst/>
          </a:prstGeom>
        </p:spPr>
      </p:pic>
      <p:graphicFrame>
        <p:nvGraphicFramePr>
          <p:cNvPr id="3" name="Table 2"/>
          <p:cNvGraphicFramePr>
            <a:graphicFrameLocks noGrp="1"/>
          </p:cNvGraphicFramePr>
          <p:nvPr>
            <p:extLst>
              <p:ext uri="{D42A27DB-BD31-4B8C-83A1-F6EECF244321}">
                <p14:modId xmlns:p14="http://schemas.microsoft.com/office/powerpoint/2010/main" val="2557743802"/>
              </p:ext>
            </p:extLst>
          </p:nvPr>
        </p:nvGraphicFramePr>
        <p:xfrm>
          <a:off x="5308244" y="3506440"/>
          <a:ext cx="3720857" cy="3342962"/>
        </p:xfrm>
        <a:graphic>
          <a:graphicData uri="http://schemas.openxmlformats.org/drawingml/2006/table">
            <a:tbl>
              <a:tblPr/>
              <a:tblGrid>
                <a:gridCol w="864085">
                  <a:extLst>
                    <a:ext uri="{9D8B030D-6E8A-4147-A177-3AD203B41FA5}">
                      <a16:colId xmlns:a16="http://schemas.microsoft.com/office/drawing/2014/main" val="1025693725"/>
                    </a:ext>
                  </a:extLst>
                </a:gridCol>
                <a:gridCol w="1428386">
                  <a:extLst>
                    <a:ext uri="{9D8B030D-6E8A-4147-A177-3AD203B41FA5}">
                      <a16:colId xmlns:a16="http://schemas.microsoft.com/office/drawing/2014/main" val="3525533190"/>
                    </a:ext>
                  </a:extLst>
                </a:gridCol>
                <a:gridCol w="1428386">
                  <a:extLst>
                    <a:ext uri="{9D8B030D-6E8A-4147-A177-3AD203B41FA5}">
                      <a16:colId xmlns:a16="http://schemas.microsoft.com/office/drawing/2014/main" val="3616848060"/>
                    </a:ext>
                  </a:extLst>
                </a:gridCol>
              </a:tblGrid>
              <a:tr h="552212">
                <a:tc>
                  <a:txBody>
                    <a:bodyPr/>
                    <a:lstStyle/>
                    <a:p>
                      <a:pPr algn="l" fontAlgn="b"/>
                      <a:r>
                        <a:rPr lang="en-US" sz="1600" b="1" i="0" u="none" strike="noStrike">
                          <a:solidFill>
                            <a:srgbClr val="000000"/>
                          </a:solidFill>
                          <a:effectLst/>
                          <a:latin typeface="Calibri" panose="020F0502020204030204" pitchFamily="34" charset="0"/>
                        </a:rPr>
                        <a:t> </a:t>
                      </a:r>
                    </a:p>
                  </a:txBody>
                  <a:tcPr marL="6350" marR="6350" marT="635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US" sz="1600" b="0" i="0" u="none" strike="noStrike" dirty="0">
                          <a:solidFill>
                            <a:srgbClr val="000000"/>
                          </a:solidFill>
                          <a:effectLst/>
                          <a:latin typeface="Calibri" panose="020F0502020204030204" pitchFamily="34" charset="0"/>
                        </a:rPr>
                        <a:t>Base</a:t>
                      </a:r>
                    </a:p>
                  </a:txBody>
                  <a:tcPr marL="6350" marR="6350" marT="635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US" sz="1600" b="0" i="0" u="none" strike="noStrike">
                          <a:solidFill>
                            <a:srgbClr val="000000"/>
                          </a:solidFill>
                          <a:effectLst/>
                          <a:latin typeface="Calibri" panose="020F0502020204030204" pitchFamily="34" charset="0"/>
                        </a:rPr>
                        <a:t>Reduced 2022 Rect</a:t>
                      </a:r>
                    </a:p>
                  </a:txBody>
                  <a:tcPr marL="6350" marR="6350" marT="6350" marB="0" anchor="b">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58370564"/>
                  </a:ext>
                </a:extLst>
              </a:tr>
              <a:tr h="279075">
                <a:tc>
                  <a:txBody>
                    <a:bodyPr/>
                    <a:lstStyle/>
                    <a:p>
                      <a:pPr algn="r" fontAlgn="b"/>
                      <a:r>
                        <a:rPr lang="en-US" sz="1600" b="0" i="0" u="none" strike="noStrike" dirty="0">
                          <a:solidFill>
                            <a:srgbClr val="000000"/>
                          </a:solidFill>
                          <a:effectLst/>
                          <a:latin typeface="Calibri" panose="020F0502020204030204" pitchFamily="34" charset="0"/>
                        </a:rPr>
                        <a:t>2023</a:t>
                      </a:r>
                    </a:p>
                  </a:txBody>
                  <a:tcPr marL="6350" marR="6350" marT="635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US" sz="1600" b="0" i="0" u="none" strike="noStrike">
                          <a:solidFill>
                            <a:srgbClr val="000000"/>
                          </a:solidFill>
                          <a:effectLst/>
                          <a:latin typeface="Calibri" panose="020F0502020204030204" pitchFamily="34" charset="0"/>
                        </a:rPr>
                        <a:t>5,953</a:t>
                      </a:r>
                    </a:p>
                  </a:txBody>
                  <a:tcPr marL="6350" marR="6350" marT="635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US" sz="1600" b="0" i="0" u="none" strike="noStrike">
                          <a:solidFill>
                            <a:srgbClr val="000000"/>
                          </a:solidFill>
                          <a:effectLst/>
                          <a:latin typeface="Calibri" panose="020F0502020204030204" pitchFamily="34" charset="0"/>
                        </a:rPr>
                        <a:t>5,953</a:t>
                      </a:r>
                    </a:p>
                  </a:txBody>
                  <a:tcPr marL="6350" marR="6350" marT="6350" marB="0" anchor="b">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2215751086"/>
                  </a:ext>
                </a:extLst>
              </a:tr>
              <a:tr h="279075">
                <a:tc>
                  <a:txBody>
                    <a:bodyPr/>
                    <a:lstStyle/>
                    <a:p>
                      <a:pPr algn="r" fontAlgn="b"/>
                      <a:r>
                        <a:rPr lang="en-US" sz="1600" b="0" i="0" u="none" strike="noStrike">
                          <a:solidFill>
                            <a:srgbClr val="000000"/>
                          </a:solidFill>
                          <a:effectLst/>
                          <a:latin typeface="Calibri" panose="020F0502020204030204" pitchFamily="34" charset="0"/>
                        </a:rPr>
                        <a:t>2024</a:t>
                      </a:r>
                    </a:p>
                  </a:txBody>
                  <a:tcPr marL="6350" marR="6350" marT="6350" marB="0" anchor="b">
                    <a:lnL>
                      <a:noFill/>
                    </a:lnL>
                    <a:lnR>
                      <a:noFill/>
                    </a:lnR>
                    <a:lnT>
                      <a:noFill/>
                    </a:lnT>
                    <a:lnB>
                      <a:noFill/>
                    </a:lnB>
                  </a:tcPr>
                </a:tc>
                <a:tc>
                  <a:txBody>
                    <a:bodyPr/>
                    <a:lstStyle/>
                    <a:p>
                      <a:pPr algn="r" fontAlgn="b"/>
                      <a:r>
                        <a:rPr lang="en-US" sz="1600" b="0" i="0" u="none" strike="noStrike" dirty="0">
                          <a:solidFill>
                            <a:srgbClr val="000000"/>
                          </a:solidFill>
                          <a:effectLst/>
                          <a:latin typeface="Calibri" panose="020F0502020204030204" pitchFamily="34" charset="0"/>
                        </a:rPr>
                        <a:t>6,864</a:t>
                      </a:r>
                    </a:p>
                  </a:txBody>
                  <a:tcPr marL="6350" marR="6350" marT="6350" marB="0" anchor="b">
                    <a:lnL>
                      <a:noFill/>
                    </a:lnL>
                    <a:lnR>
                      <a:noFill/>
                    </a:lnR>
                    <a:lnT>
                      <a:noFill/>
                    </a:lnT>
                    <a:lnB>
                      <a:noFill/>
                    </a:lnB>
                  </a:tcPr>
                </a:tc>
                <a:tc>
                  <a:txBody>
                    <a:bodyPr/>
                    <a:lstStyle/>
                    <a:p>
                      <a:pPr algn="r" fontAlgn="b"/>
                      <a:r>
                        <a:rPr lang="en-US" sz="1600" b="0" i="0" u="none" strike="noStrike">
                          <a:solidFill>
                            <a:srgbClr val="000000"/>
                          </a:solidFill>
                          <a:effectLst/>
                          <a:latin typeface="Calibri" panose="020F0502020204030204" pitchFamily="34" charset="0"/>
                        </a:rPr>
                        <a:t>2,726</a:t>
                      </a:r>
                    </a:p>
                  </a:txBody>
                  <a:tcPr marL="6350" marR="6350" marT="6350" marB="0" anchor="b">
                    <a:lnL>
                      <a:noFill/>
                    </a:lnL>
                    <a:lnR>
                      <a:noFill/>
                    </a:lnR>
                    <a:lnT>
                      <a:noFill/>
                    </a:lnT>
                    <a:lnB>
                      <a:noFill/>
                    </a:lnB>
                  </a:tcPr>
                </a:tc>
                <a:extLst>
                  <a:ext uri="{0D108BD9-81ED-4DB2-BD59-A6C34878D82A}">
                    <a16:rowId xmlns:a16="http://schemas.microsoft.com/office/drawing/2014/main" val="310702651"/>
                  </a:ext>
                </a:extLst>
              </a:tr>
              <a:tr h="279075">
                <a:tc>
                  <a:txBody>
                    <a:bodyPr/>
                    <a:lstStyle/>
                    <a:p>
                      <a:pPr algn="r" fontAlgn="b"/>
                      <a:r>
                        <a:rPr lang="en-US" sz="1600" b="0" i="0" u="none" strike="noStrike">
                          <a:solidFill>
                            <a:srgbClr val="000000"/>
                          </a:solidFill>
                          <a:effectLst/>
                          <a:latin typeface="Calibri" panose="020F0502020204030204" pitchFamily="34" charset="0"/>
                        </a:rPr>
                        <a:t>2025</a:t>
                      </a:r>
                    </a:p>
                  </a:txBody>
                  <a:tcPr marL="6350" marR="6350" marT="6350" marB="0" anchor="b">
                    <a:lnL>
                      <a:noFill/>
                    </a:lnL>
                    <a:lnR>
                      <a:noFill/>
                    </a:lnR>
                    <a:lnT>
                      <a:noFill/>
                    </a:lnT>
                    <a:lnB>
                      <a:noFill/>
                    </a:lnB>
                  </a:tcPr>
                </a:tc>
                <a:tc>
                  <a:txBody>
                    <a:bodyPr/>
                    <a:lstStyle/>
                    <a:p>
                      <a:pPr algn="r" fontAlgn="b"/>
                      <a:r>
                        <a:rPr lang="en-US" sz="1600" b="0" i="0" u="none" strike="noStrike" dirty="0">
                          <a:solidFill>
                            <a:srgbClr val="000000"/>
                          </a:solidFill>
                          <a:effectLst/>
                          <a:latin typeface="Calibri" panose="020F0502020204030204" pitchFamily="34" charset="0"/>
                        </a:rPr>
                        <a:t>8,571</a:t>
                      </a:r>
                    </a:p>
                  </a:txBody>
                  <a:tcPr marL="6350" marR="6350" marT="6350" marB="0" anchor="b">
                    <a:lnL>
                      <a:noFill/>
                    </a:lnL>
                    <a:lnR>
                      <a:noFill/>
                    </a:lnR>
                    <a:lnT>
                      <a:noFill/>
                    </a:lnT>
                    <a:lnB>
                      <a:noFill/>
                    </a:lnB>
                  </a:tcPr>
                </a:tc>
                <a:tc>
                  <a:txBody>
                    <a:bodyPr/>
                    <a:lstStyle/>
                    <a:p>
                      <a:pPr algn="r" fontAlgn="b"/>
                      <a:r>
                        <a:rPr lang="en-US" sz="1600" b="0" i="0" u="none" strike="noStrike">
                          <a:solidFill>
                            <a:srgbClr val="000000"/>
                          </a:solidFill>
                          <a:effectLst/>
                          <a:latin typeface="Calibri" panose="020F0502020204030204" pitchFamily="34" charset="0"/>
                        </a:rPr>
                        <a:t>3,900</a:t>
                      </a:r>
                    </a:p>
                  </a:txBody>
                  <a:tcPr marL="6350" marR="6350" marT="6350" marB="0" anchor="b">
                    <a:lnL>
                      <a:noFill/>
                    </a:lnL>
                    <a:lnR>
                      <a:noFill/>
                    </a:lnR>
                    <a:lnT>
                      <a:noFill/>
                    </a:lnT>
                    <a:lnB>
                      <a:noFill/>
                    </a:lnB>
                  </a:tcPr>
                </a:tc>
                <a:extLst>
                  <a:ext uri="{0D108BD9-81ED-4DB2-BD59-A6C34878D82A}">
                    <a16:rowId xmlns:a16="http://schemas.microsoft.com/office/drawing/2014/main" val="1824981118"/>
                  </a:ext>
                </a:extLst>
              </a:tr>
              <a:tr h="279075">
                <a:tc>
                  <a:txBody>
                    <a:bodyPr/>
                    <a:lstStyle/>
                    <a:p>
                      <a:pPr algn="r" fontAlgn="b"/>
                      <a:r>
                        <a:rPr lang="en-US" sz="1600" b="0" i="0" u="none" strike="noStrike" dirty="0">
                          <a:solidFill>
                            <a:srgbClr val="000000"/>
                          </a:solidFill>
                          <a:effectLst/>
                          <a:latin typeface="Calibri" panose="020F0502020204030204" pitchFamily="34" charset="0"/>
                        </a:rPr>
                        <a:t>2026</a:t>
                      </a:r>
                    </a:p>
                  </a:txBody>
                  <a:tcPr marL="6350" marR="6350" marT="6350" marB="0" anchor="b">
                    <a:lnL>
                      <a:noFill/>
                    </a:lnL>
                    <a:lnR>
                      <a:noFill/>
                    </a:lnR>
                    <a:lnT>
                      <a:noFill/>
                    </a:lnT>
                    <a:lnB>
                      <a:noFill/>
                    </a:lnB>
                  </a:tcPr>
                </a:tc>
                <a:tc>
                  <a:txBody>
                    <a:bodyPr/>
                    <a:lstStyle/>
                    <a:p>
                      <a:pPr algn="r" fontAlgn="b"/>
                      <a:r>
                        <a:rPr lang="en-US" sz="1600" b="0" i="0" u="none" strike="noStrike" dirty="0">
                          <a:solidFill>
                            <a:srgbClr val="000000"/>
                          </a:solidFill>
                          <a:effectLst/>
                          <a:latin typeface="Calibri" panose="020F0502020204030204" pitchFamily="34" charset="0"/>
                        </a:rPr>
                        <a:t>9,830</a:t>
                      </a:r>
                    </a:p>
                  </a:txBody>
                  <a:tcPr marL="6350" marR="6350" marT="6350" marB="0" anchor="b">
                    <a:lnL>
                      <a:noFill/>
                    </a:lnL>
                    <a:lnR>
                      <a:noFill/>
                    </a:lnR>
                    <a:lnT>
                      <a:noFill/>
                    </a:lnT>
                    <a:lnB>
                      <a:noFill/>
                    </a:lnB>
                  </a:tcPr>
                </a:tc>
                <a:tc>
                  <a:txBody>
                    <a:bodyPr/>
                    <a:lstStyle/>
                    <a:p>
                      <a:pPr algn="r" fontAlgn="b"/>
                      <a:r>
                        <a:rPr lang="en-US" sz="1600" b="0" i="0" u="none" strike="noStrike">
                          <a:solidFill>
                            <a:srgbClr val="000000"/>
                          </a:solidFill>
                          <a:effectLst/>
                          <a:latin typeface="Calibri" panose="020F0502020204030204" pitchFamily="34" charset="0"/>
                        </a:rPr>
                        <a:t>4,866</a:t>
                      </a:r>
                    </a:p>
                  </a:txBody>
                  <a:tcPr marL="6350" marR="6350" marT="6350" marB="0" anchor="b">
                    <a:lnL>
                      <a:noFill/>
                    </a:lnL>
                    <a:lnR>
                      <a:noFill/>
                    </a:lnR>
                    <a:lnT>
                      <a:noFill/>
                    </a:lnT>
                    <a:lnB>
                      <a:noFill/>
                    </a:lnB>
                  </a:tcPr>
                </a:tc>
                <a:extLst>
                  <a:ext uri="{0D108BD9-81ED-4DB2-BD59-A6C34878D82A}">
                    <a16:rowId xmlns:a16="http://schemas.microsoft.com/office/drawing/2014/main" val="90384254"/>
                  </a:ext>
                </a:extLst>
              </a:tr>
              <a:tr h="279075">
                <a:tc>
                  <a:txBody>
                    <a:bodyPr/>
                    <a:lstStyle/>
                    <a:p>
                      <a:pPr algn="r" fontAlgn="b"/>
                      <a:r>
                        <a:rPr lang="en-US" sz="1600" b="0" i="0" u="none" strike="noStrike">
                          <a:solidFill>
                            <a:srgbClr val="000000"/>
                          </a:solidFill>
                          <a:effectLst/>
                          <a:latin typeface="Calibri" panose="020F0502020204030204" pitchFamily="34" charset="0"/>
                        </a:rPr>
                        <a:t>2027</a:t>
                      </a:r>
                    </a:p>
                  </a:txBody>
                  <a:tcPr marL="6350" marR="6350" marT="6350" marB="0" anchor="b">
                    <a:lnL>
                      <a:noFill/>
                    </a:lnL>
                    <a:lnR>
                      <a:noFill/>
                    </a:lnR>
                    <a:lnT>
                      <a:noFill/>
                    </a:lnT>
                    <a:lnB>
                      <a:noFill/>
                    </a:lnB>
                  </a:tcPr>
                </a:tc>
                <a:tc>
                  <a:txBody>
                    <a:bodyPr/>
                    <a:lstStyle/>
                    <a:p>
                      <a:pPr algn="r" fontAlgn="b"/>
                      <a:r>
                        <a:rPr lang="en-US" sz="1600" b="0" i="0" u="none" strike="noStrike">
                          <a:solidFill>
                            <a:srgbClr val="000000"/>
                          </a:solidFill>
                          <a:effectLst/>
                          <a:latin typeface="Calibri" panose="020F0502020204030204" pitchFamily="34" charset="0"/>
                        </a:rPr>
                        <a:t>11,417</a:t>
                      </a:r>
                    </a:p>
                  </a:txBody>
                  <a:tcPr marL="6350" marR="6350" marT="6350" marB="0" anchor="b">
                    <a:lnL>
                      <a:noFill/>
                    </a:lnL>
                    <a:lnR>
                      <a:noFill/>
                    </a:lnR>
                    <a:lnT>
                      <a:noFill/>
                    </a:lnT>
                    <a:lnB>
                      <a:noFill/>
                    </a:lnB>
                  </a:tcPr>
                </a:tc>
                <a:tc>
                  <a:txBody>
                    <a:bodyPr/>
                    <a:lstStyle/>
                    <a:p>
                      <a:pPr algn="r" fontAlgn="b"/>
                      <a:r>
                        <a:rPr lang="en-US" sz="1600" b="0" i="0" u="none" strike="noStrike">
                          <a:solidFill>
                            <a:srgbClr val="000000"/>
                          </a:solidFill>
                          <a:effectLst/>
                          <a:latin typeface="Calibri" panose="020F0502020204030204" pitchFamily="34" charset="0"/>
                        </a:rPr>
                        <a:t>5,741</a:t>
                      </a:r>
                    </a:p>
                  </a:txBody>
                  <a:tcPr marL="6350" marR="6350" marT="6350" marB="0" anchor="b">
                    <a:lnL>
                      <a:noFill/>
                    </a:lnL>
                    <a:lnR>
                      <a:noFill/>
                    </a:lnR>
                    <a:lnT>
                      <a:noFill/>
                    </a:lnT>
                    <a:lnB>
                      <a:noFill/>
                    </a:lnB>
                  </a:tcPr>
                </a:tc>
                <a:extLst>
                  <a:ext uri="{0D108BD9-81ED-4DB2-BD59-A6C34878D82A}">
                    <a16:rowId xmlns:a16="http://schemas.microsoft.com/office/drawing/2014/main" val="3004122046"/>
                  </a:ext>
                </a:extLst>
              </a:tr>
              <a:tr h="279075">
                <a:tc>
                  <a:txBody>
                    <a:bodyPr/>
                    <a:lstStyle/>
                    <a:p>
                      <a:pPr algn="r" fontAlgn="b"/>
                      <a:r>
                        <a:rPr lang="en-US" sz="1600" b="0" i="0" u="none" strike="noStrike">
                          <a:solidFill>
                            <a:srgbClr val="000000"/>
                          </a:solidFill>
                          <a:effectLst/>
                          <a:latin typeface="Calibri" panose="020F0502020204030204" pitchFamily="34" charset="0"/>
                        </a:rPr>
                        <a:t>2028</a:t>
                      </a:r>
                    </a:p>
                  </a:txBody>
                  <a:tcPr marL="6350" marR="6350" marT="6350" marB="0" anchor="b">
                    <a:lnL>
                      <a:noFill/>
                    </a:lnL>
                    <a:lnR>
                      <a:noFill/>
                    </a:lnR>
                    <a:lnT>
                      <a:noFill/>
                    </a:lnT>
                    <a:lnB>
                      <a:noFill/>
                    </a:lnB>
                  </a:tcPr>
                </a:tc>
                <a:tc>
                  <a:txBody>
                    <a:bodyPr/>
                    <a:lstStyle/>
                    <a:p>
                      <a:pPr algn="r" fontAlgn="b"/>
                      <a:r>
                        <a:rPr lang="en-US" sz="1600" b="0" i="0" u="none" strike="noStrike">
                          <a:solidFill>
                            <a:srgbClr val="000000"/>
                          </a:solidFill>
                          <a:effectLst/>
                          <a:latin typeface="Calibri" panose="020F0502020204030204" pitchFamily="34" charset="0"/>
                        </a:rPr>
                        <a:t>12,710</a:t>
                      </a:r>
                    </a:p>
                  </a:txBody>
                  <a:tcPr marL="6350" marR="6350" marT="6350" marB="0" anchor="b">
                    <a:lnL>
                      <a:noFill/>
                    </a:lnL>
                    <a:lnR>
                      <a:noFill/>
                    </a:lnR>
                    <a:lnT>
                      <a:noFill/>
                    </a:lnT>
                    <a:lnB>
                      <a:noFill/>
                    </a:lnB>
                  </a:tcPr>
                </a:tc>
                <a:tc>
                  <a:txBody>
                    <a:bodyPr/>
                    <a:lstStyle/>
                    <a:p>
                      <a:pPr algn="r" fontAlgn="b"/>
                      <a:r>
                        <a:rPr lang="en-US" sz="1600" b="0" i="0" u="none" strike="noStrike">
                          <a:solidFill>
                            <a:srgbClr val="000000"/>
                          </a:solidFill>
                          <a:effectLst/>
                          <a:latin typeface="Calibri" panose="020F0502020204030204" pitchFamily="34" charset="0"/>
                        </a:rPr>
                        <a:t>6,760</a:t>
                      </a:r>
                    </a:p>
                  </a:txBody>
                  <a:tcPr marL="6350" marR="6350" marT="6350" marB="0" anchor="b">
                    <a:lnL>
                      <a:noFill/>
                    </a:lnL>
                    <a:lnR>
                      <a:noFill/>
                    </a:lnR>
                    <a:lnT>
                      <a:noFill/>
                    </a:lnT>
                    <a:lnB>
                      <a:noFill/>
                    </a:lnB>
                  </a:tcPr>
                </a:tc>
                <a:extLst>
                  <a:ext uri="{0D108BD9-81ED-4DB2-BD59-A6C34878D82A}">
                    <a16:rowId xmlns:a16="http://schemas.microsoft.com/office/drawing/2014/main" val="1568311157"/>
                  </a:ext>
                </a:extLst>
              </a:tr>
              <a:tr h="279075">
                <a:tc>
                  <a:txBody>
                    <a:bodyPr/>
                    <a:lstStyle/>
                    <a:p>
                      <a:pPr algn="r" fontAlgn="b"/>
                      <a:r>
                        <a:rPr lang="en-US" sz="1600" b="0" i="0" u="none" strike="noStrike">
                          <a:solidFill>
                            <a:srgbClr val="000000"/>
                          </a:solidFill>
                          <a:effectLst/>
                          <a:latin typeface="Calibri" panose="020F0502020204030204" pitchFamily="34" charset="0"/>
                        </a:rPr>
                        <a:t>2029</a:t>
                      </a:r>
                    </a:p>
                  </a:txBody>
                  <a:tcPr marL="6350" marR="6350" marT="6350" marB="0" anchor="b">
                    <a:lnL>
                      <a:noFill/>
                    </a:lnL>
                    <a:lnR>
                      <a:noFill/>
                    </a:lnR>
                    <a:lnT>
                      <a:noFill/>
                    </a:lnT>
                    <a:lnB>
                      <a:noFill/>
                    </a:lnB>
                  </a:tcPr>
                </a:tc>
                <a:tc>
                  <a:txBody>
                    <a:bodyPr/>
                    <a:lstStyle/>
                    <a:p>
                      <a:pPr algn="r" fontAlgn="b"/>
                      <a:r>
                        <a:rPr lang="en-US" sz="1600" b="0" i="0" u="none" strike="noStrike">
                          <a:solidFill>
                            <a:srgbClr val="000000"/>
                          </a:solidFill>
                          <a:effectLst/>
                          <a:latin typeface="Calibri" panose="020F0502020204030204" pitchFamily="34" charset="0"/>
                        </a:rPr>
                        <a:t>14,129</a:t>
                      </a:r>
                    </a:p>
                  </a:txBody>
                  <a:tcPr marL="6350" marR="6350" marT="6350" marB="0" anchor="b">
                    <a:lnL>
                      <a:noFill/>
                    </a:lnL>
                    <a:lnR>
                      <a:noFill/>
                    </a:lnR>
                    <a:lnT>
                      <a:noFill/>
                    </a:lnT>
                    <a:lnB>
                      <a:noFill/>
                    </a:lnB>
                  </a:tcPr>
                </a:tc>
                <a:tc>
                  <a:txBody>
                    <a:bodyPr/>
                    <a:lstStyle/>
                    <a:p>
                      <a:pPr algn="r" fontAlgn="b"/>
                      <a:r>
                        <a:rPr lang="en-US" sz="1600" b="0" i="0" u="none" strike="noStrike">
                          <a:solidFill>
                            <a:srgbClr val="000000"/>
                          </a:solidFill>
                          <a:effectLst/>
                          <a:latin typeface="Calibri" panose="020F0502020204030204" pitchFamily="34" charset="0"/>
                        </a:rPr>
                        <a:t>7,806</a:t>
                      </a:r>
                    </a:p>
                  </a:txBody>
                  <a:tcPr marL="6350" marR="6350" marT="6350" marB="0" anchor="b">
                    <a:lnL>
                      <a:noFill/>
                    </a:lnL>
                    <a:lnR>
                      <a:noFill/>
                    </a:lnR>
                    <a:lnT>
                      <a:noFill/>
                    </a:lnT>
                    <a:lnB>
                      <a:noFill/>
                    </a:lnB>
                  </a:tcPr>
                </a:tc>
                <a:extLst>
                  <a:ext uri="{0D108BD9-81ED-4DB2-BD59-A6C34878D82A}">
                    <a16:rowId xmlns:a16="http://schemas.microsoft.com/office/drawing/2014/main" val="2067311167"/>
                  </a:ext>
                </a:extLst>
              </a:tr>
              <a:tr h="279075">
                <a:tc>
                  <a:txBody>
                    <a:bodyPr/>
                    <a:lstStyle/>
                    <a:p>
                      <a:pPr algn="r" fontAlgn="b"/>
                      <a:r>
                        <a:rPr lang="en-US" sz="1600" b="0" i="0" u="none" strike="noStrike">
                          <a:solidFill>
                            <a:srgbClr val="000000"/>
                          </a:solidFill>
                          <a:effectLst/>
                          <a:latin typeface="Calibri" panose="020F0502020204030204" pitchFamily="34" charset="0"/>
                        </a:rPr>
                        <a:t>2030</a:t>
                      </a:r>
                    </a:p>
                  </a:txBody>
                  <a:tcPr marL="6350" marR="6350" marT="6350" marB="0" anchor="b">
                    <a:lnL>
                      <a:noFill/>
                    </a:lnL>
                    <a:lnR>
                      <a:noFill/>
                    </a:lnR>
                    <a:lnT>
                      <a:noFill/>
                    </a:lnT>
                    <a:lnB>
                      <a:noFill/>
                    </a:lnB>
                  </a:tcPr>
                </a:tc>
                <a:tc>
                  <a:txBody>
                    <a:bodyPr/>
                    <a:lstStyle/>
                    <a:p>
                      <a:pPr algn="r" fontAlgn="b"/>
                      <a:r>
                        <a:rPr lang="en-US" sz="1600" b="0" i="0" u="none" strike="noStrike">
                          <a:solidFill>
                            <a:srgbClr val="000000"/>
                          </a:solidFill>
                          <a:effectLst/>
                          <a:latin typeface="Calibri" panose="020F0502020204030204" pitchFamily="34" charset="0"/>
                        </a:rPr>
                        <a:t>15,764</a:t>
                      </a:r>
                    </a:p>
                  </a:txBody>
                  <a:tcPr marL="6350" marR="6350" marT="6350" marB="0" anchor="b">
                    <a:lnL>
                      <a:noFill/>
                    </a:lnL>
                    <a:lnR>
                      <a:noFill/>
                    </a:lnR>
                    <a:lnT>
                      <a:noFill/>
                    </a:lnT>
                    <a:lnB>
                      <a:noFill/>
                    </a:lnB>
                  </a:tcPr>
                </a:tc>
                <a:tc>
                  <a:txBody>
                    <a:bodyPr/>
                    <a:lstStyle/>
                    <a:p>
                      <a:pPr algn="r" fontAlgn="b"/>
                      <a:r>
                        <a:rPr lang="en-US" sz="1600" b="0" i="0" u="none" strike="noStrike">
                          <a:solidFill>
                            <a:srgbClr val="000000"/>
                          </a:solidFill>
                          <a:effectLst/>
                          <a:latin typeface="Calibri" panose="020F0502020204030204" pitchFamily="34" charset="0"/>
                        </a:rPr>
                        <a:t>8,976</a:t>
                      </a:r>
                    </a:p>
                  </a:txBody>
                  <a:tcPr marL="6350" marR="6350" marT="6350" marB="0" anchor="b">
                    <a:lnL>
                      <a:noFill/>
                    </a:lnL>
                    <a:lnR>
                      <a:noFill/>
                    </a:lnR>
                    <a:lnT>
                      <a:noFill/>
                    </a:lnT>
                    <a:lnB>
                      <a:noFill/>
                    </a:lnB>
                  </a:tcPr>
                </a:tc>
                <a:extLst>
                  <a:ext uri="{0D108BD9-81ED-4DB2-BD59-A6C34878D82A}">
                    <a16:rowId xmlns:a16="http://schemas.microsoft.com/office/drawing/2014/main" val="764977585"/>
                  </a:ext>
                </a:extLst>
              </a:tr>
              <a:tr h="279075">
                <a:tc>
                  <a:txBody>
                    <a:bodyPr/>
                    <a:lstStyle/>
                    <a:p>
                      <a:pPr algn="r" fontAlgn="b"/>
                      <a:r>
                        <a:rPr lang="en-US" sz="1600" b="0" i="0" u="none" strike="noStrike">
                          <a:solidFill>
                            <a:srgbClr val="000000"/>
                          </a:solidFill>
                          <a:effectLst/>
                          <a:latin typeface="Calibri" panose="020F0502020204030204" pitchFamily="34" charset="0"/>
                        </a:rPr>
                        <a:t>2031</a:t>
                      </a:r>
                    </a:p>
                  </a:txBody>
                  <a:tcPr marL="6350" marR="6350" marT="6350" marB="0" anchor="b">
                    <a:lnL>
                      <a:noFill/>
                    </a:lnL>
                    <a:lnR>
                      <a:noFill/>
                    </a:lnR>
                    <a:lnT>
                      <a:noFill/>
                    </a:lnT>
                    <a:lnB>
                      <a:noFill/>
                    </a:lnB>
                  </a:tcPr>
                </a:tc>
                <a:tc>
                  <a:txBody>
                    <a:bodyPr/>
                    <a:lstStyle/>
                    <a:p>
                      <a:pPr algn="r" fontAlgn="b"/>
                      <a:r>
                        <a:rPr lang="en-US" sz="1600" b="0" i="0" u="none" strike="noStrike">
                          <a:solidFill>
                            <a:srgbClr val="000000"/>
                          </a:solidFill>
                          <a:effectLst/>
                          <a:latin typeface="Calibri" panose="020F0502020204030204" pitchFamily="34" charset="0"/>
                        </a:rPr>
                        <a:t>17,020</a:t>
                      </a:r>
                    </a:p>
                  </a:txBody>
                  <a:tcPr marL="6350" marR="6350" marT="6350" marB="0" anchor="b">
                    <a:lnL>
                      <a:noFill/>
                    </a:lnL>
                    <a:lnR>
                      <a:noFill/>
                    </a:lnR>
                    <a:lnT>
                      <a:noFill/>
                    </a:lnT>
                    <a:lnB>
                      <a:noFill/>
                    </a:lnB>
                  </a:tcPr>
                </a:tc>
                <a:tc>
                  <a:txBody>
                    <a:bodyPr/>
                    <a:lstStyle/>
                    <a:p>
                      <a:pPr algn="r" fontAlgn="b"/>
                      <a:r>
                        <a:rPr lang="en-US" sz="1600" b="0" i="0" u="none" strike="noStrike">
                          <a:solidFill>
                            <a:srgbClr val="000000"/>
                          </a:solidFill>
                          <a:effectLst/>
                          <a:latin typeface="Calibri" panose="020F0502020204030204" pitchFamily="34" charset="0"/>
                        </a:rPr>
                        <a:t>10,200</a:t>
                      </a:r>
                    </a:p>
                  </a:txBody>
                  <a:tcPr marL="6350" marR="6350" marT="6350" marB="0" anchor="b">
                    <a:lnL>
                      <a:noFill/>
                    </a:lnL>
                    <a:lnR>
                      <a:noFill/>
                    </a:lnR>
                    <a:lnT>
                      <a:noFill/>
                    </a:lnT>
                    <a:lnB>
                      <a:noFill/>
                    </a:lnB>
                  </a:tcPr>
                </a:tc>
                <a:extLst>
                  <a:ext uri="{0D108BD9-81ED-4DB2-BD59-A6C34878D82A}">
                    <a16:rowId xmlns:a16="http://schemas.microsoft.com/office/drawing/2014/main" val="1174131380"/>
                  </a:ext>
                </a:extLst>
              </a:tr>
              <a:tr h="279075">
                <a:tc>
                  <a:txBody>
                    <a:bodyPr/>
                    <a:lstStyle/>
                    <a:p>
                      <a:pPr algn="r" fontAlgn="b"/>
                      <a:r>
                        <a:rPr lang="en-US" sz="1600" b="0" i="0" u="none" strike="noStrike">
                          <a:solidFill>
                            <a:srgbClr val="000000"/>
                          </a:solidFill>
                          <a:effectLst/>
                          <a:latin typeface="Calibri" panose="020F0502020204030204" pitchFamily="34" charset="0"/>
                        </a:rPr>
                        <a:t>2032</a:t>
                      </a:r>
                    </a:p>
                  </a:txBody>
                  <a:tcPr marL="6350" marR="6350" marT="6350" marB="0" anchor="b">
                    <a:lnL>
                      <a:noFill/>
                    </a:lnL>
                    <a:lnR>
                      <a:noFill/>
                    </a:lnR>
                    <a:lnT>
                      <a:noFill/>
                    </a:lnT>
                    <a:lnB>
                      <a:noFill/>
                    </a:lnB>
                  </a:tcPr>
                </a:tc>
                <a:tc>
                  <a:txBody>
                    <a:bodyPr/>
                    <a:lstStyle/>
                    <a:p>
                      <a:pPr algn="r" fontAlgn="b"/>
                      <a:r>
                        <a:rPr lang="en-US" sz="1600" b="0" i="0" u="none" strike="noStrike">
                          <a:solidFill>
                            <a:srgbClr val="000000"/>
                          </a:solidFill>
                          <a:effectLst/>
                          <a:latin typeface="Calibri" panose="020F0502020204030204" pitchFamily="34" charset="0"/>
                        </a:rPr>
                        <a:t>18,197</a:t>
                      </a:r>
                    </a:p>
                  </a:txBody>
                  <a:tcPr marL="6350" marR="6350" marT="6350" marB="0" anchor="b">
                    <a:lnL>
                      <a:noFill/>
                    </a:lnL>
                    <a:lnR>
                      <a:noFill/>
                    </a:lnR>
                    <a:lnT>
                      <a:noFill/>
                    </a:lnT>
                    <a:lnB>
                      <a:noFill/>
                    </a:lnB>
                  </a:tcPr>
                </a:tc>
                <a:tc>
                  <a:txBody>
                    <a:bodyPr/>
                    <a:lstStyle/>
                    <a:p>
                      <a:pPr algn="r" fontAlgn="b"/>
                      <a:r>
                        <a:rPr lang="en-US" sz="1600" b="0" i="0" u="none" strike="noStrike" dirty="0">
                          <a:solidFill>
                            <a:srgbClr val="000000"/>
                          </a:solidFill>
                          <a:effectLst/>
                          <a:latin typeface="Calibri" panose="020F0502020204030204" pitchFamily="34" charset="0"/>
                        </a:rPr>
                        <a:t>11,386</a:t>
                      </a:r>
                    </a:p>
                  </a:txBody>
                  <a:tcPr marL="6350" marR="6350" marT="6350" marB="0" anchor="b">
                    <a:lnL>
                      <a:noFill/>
                    </a:lnL>
                    <a:lnR>
                      <a:noFill/>
                    </a:lnR>
                    <a:lnT>
                      <a:noFill/>
                    </a:lnT>
                    <a:lnB>
                      <a:noFill/>
                    </a:lnB>
                  </a:tcPr>
                </a:tc>
                <a:extLst>
                  <a:ext uri="{0D108BD9-81ED-4DB2-BD59-A6C34878D82A}">
                    <a16:rowId xmlns:a16="http://schemas.microsoft.com/office/drawing/2014/main" val="2964748099"/>
                  </a:ext>
                </a:extLst>
              </a:tr>
            </a:tbl>
          </a:graphicData>
        </a:graphic>
      </p:graphicFrame>
      <p:sp>
        <p:nvSpPr>
          <p:cNvPr id="5" name="Content Placeholder 4"/>
          <p:cNvSpPr txBox="1">
            <a:spLocks/>
          </p:cNvSpPr>
          <p:nvPr/>
        </p:nvSpPr>
        <p:spPr>
          <a:xfrm>
            <a:off x="213360" y="1143002"/>
            <a:ext cx="8930640" cy="2710543"/>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2"/>
                </a:solidFill>
                <a:latin typeface="+mn-lt"/>
                <a:ea typeface="+mn-ea"/>
                <a:cs typeface="+mn-cs"/>
              </a:defRPr>
            </a:lvl1pPr>
            <a:lvl2pPr marL="742950" indent="-285750" algn="l" defTabSz="457200" rtl="0" eaLnBrk="1" latinLnBrk="0" hangingPunct="1">
              <a:spcBef>
                <a:spcPct val="20000"/>
              </a:spcBef>
              <a:buFont typeface="Arial"/>
              <a:buChar char="•"/>
              <a:defRPr sz="3200" kern="1200">
                <a:solidFill>
                  <a:schemeClr val="tx2"/>
                </a:solidFill>
                <a:latin typeface="+mn-lt"/>
                <a:ea typeface="+mn-ea"/>
                <a:cs typeface="+mn-cs"/>
              </a:defRPr>
            </a:lvl2pPr>
            <a:lvl3pPr marL="1143000" indent="-228600" algn="l" defTabSz="457200" rtl="0" eaLnBrk="1" latinLnBrk="0" hangingPunct="1">
              <a:spcBef>
                <a:spcPct val="20000"/>
              </a:spcBef>
              <a:buFont typeface="Arial"/>
              <a:buChar char="•"/>
              <a:defRPr sz="2800" kern="1200">
                <a:solidFill>
                  <a:schemeClr val="tx2"/>
                </a:solidFill>
                <a:latin typeface="+mn-lt"/>
                <a:ea typeface="+mn-ea"/>
                <a:cs typeface="+mn-cs"/>
              </a:defRPr>
            </a:lvl3pPr>
            <a:lvl4pPr marL="1600200" indent="-228600" algn="l" defTabSz="457200" rtl="0" eaLnBrk="1" latinLnBrk="0" hangingPunct="1">
              <a:spcBef>
                <a:spcPct val="20000"/>
              </a:spcBef>
              <a:buFont typeface="Arial"/>
              <a:buChar char="•"/>
              <a:defRPr sz="2800" kern="1200">
                <a:solidFill>
                  <a:schemeClr val="tx2"/>
                </a:solidFill>
                <a:latin typeface="+mn-lt"/>
                <a:ea typeface="+mn-ea"/>
                <a:cs typeface="+mn-cs"/>
              </a:defRPr>
            </a:lvl4pPr>
            <a:lvl5pPr marL="2057400" indent="-228600" algn="l" defTabSz="457200" rtl="0" eaLnBrk="1" latinLnBrk="0" hangingPunct="1">
              <a:spcBef>
                <a:spcPct val="20000"/>
              </a:spcBef>
              <a:buFont typeface="Arial"/>
              <a:buChar char="•"/>
              <a:defRPr sz="2800" kern="1200">
                <a:solidFill>
                  <a:schemeClr val="tx2"/>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endParaRPr lang="en-US" sz="2800" dirty="0">
              <a:solidFill>
                <a:srgbClr val="002060"/>
              </a:solidFill>
            </a:endParaRPr>
          </a:p>
        </p:txBody>
      </p:sp>
      <p:pic>
        <p:nvPicPr>
          <p:cNvPr id="7" name="Picture 6"/>
          <p:cNvPicPr>
            <a:picLocks noChangeAspect="1"/>
          </p:cNvPicPr>
          <p:nvPr/>
        </p:nvPicPr>
        <p:blipFill rotWithShape="1">
          <a:blip r:embed="rId5">
            <a:extLst>
              <a:ext uri="{28A0092B-C50C-407E-A947-70E740481C1C}">
                <a14:useLocalDpi xmlns:a14="http://schemas.microsoft.com/office/drawing/2010/main" val="0"/>
              </a:ext>
            </a:extLst>
          </a:blip>
          <a:srcRect r="33653" b="42796"/>
          <a:stretch/>
        </p:blipFill>
        <p:spPr>
          <a:xfrm>
            <a:off x="20408" y="79534"/>
            <a:ext cx="4639436" cy="3262561"/>
          </a:xfrm>
          <a:prstGeom prst="rect">
            <a:avLst/>
          </a:prstGeom>
        </p:spPr>
      </p:pic>
      <p:graphicFrame>
        <p:nvGraphicFramePr>
          <p:cNvPr id="8" name="Table 7"/>
          <p:cNvGraphicFramePr>
            <a:graphicFrameLocks noGrp="1"/>
          </p:cNvGraphicFramePr>
          <p:nvPr>
            <p:extLst>
              <p:ext uri="{D42A27DB-BD31-4B8C-83A1-F6EECF244321}">
                <p14:modId xmlns:p14="http://schemas.microsoft.com/office/powerpoint/2010/main" val="2932025150"/>
              </p:ext>
            </p:extLst>
          </p:nvPr>
        </p:nvGraphicFramePr>
        <p:xfrm>
          <a:off x="5158476" y="3958"/>
          <a:ext cx="3890931" cy="3433605"/>
        </p:xfrm>
        <a:graphic>
          <a:graphicData uri="http://schemas.openxmlformats.org/drawingml/2006/table">
            <a:tbl>
              <a:tblPr/>
              <a:tblGrid>
                <a:gridCol w="903581">
                  <a:extLst>
                    <a:ext uri="{9D8B030D-6E8A-4147-A177-3AD203B41FA5}">
                      <a16:colId xmlns:a16="http://schemas.microsoft.com/office/drawing/2014/main" val="94116927"/>
                    </a:ext>
                  </a:extLst>
                </a:gridCol>
                <a:gridCol w="1493675">
                  <a:extLst>
                    <a:ext uri="{9D8B030D-6E8A-4147-A177-3AD203B41FA5}">
                      <a16:colId xmlns:a16="http://schemas.microsoft.com/office/drawing/2014/main" val="1831499578"/>
                    </a:ext>
                  </a:extLst>
                </a:gridCol>
                <a:gridCol w="1493675">
                  <a:extLst>
                    <a:ext uri="{9D8B030D-6E8A-4147-A177-3AD203B41FA5}">
                      <a16:colId xmlns:a16="http://schemas.microsoft.com/office/drawing/2014/main" val="3202520408"/>
                    </a:ext>
                  </a:extLst>
                </a:gridCol>
              </a:tblGrid>
              <a:tr h="567185">
                <a:tc>
                  <a:txBody>
                    <a:bodyPr/>
                    <a:lstStyle/>
                    <a:p>
                      <a:pPr algn="l" fontAlgn="b"/>
                      <a:r>
                        <a:rPr lang="en-US" sz="1600" b="1" i="0" u="none" strike="noStrike" dirty="0">
                          <a:solidFill>
                            <a:srgbClr val="000000"/>
                          </a:solidFill>
                          <a:effectLst/>
                          <a:latin typeface="Calibri" panose="020F0502020204030204" pitchFamily="34" charset="0"/>
                        </a:rPr>
                        <a:t> </a:t>
                      </a:r>
                    </a:p>
                  </a:txBody>
                  <a:tcPr marL="6350" marR="6350" marT="635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US" sz="1600" b="0" i="0" u="none" strike="noStrike" dirty="0">
                          <a:solidFill>
                            <a:srgbClr val="000000"/>
                          </a:solidFill>
                          <a:effectLst/>
                          <a:latin typeface="Calibri" panose="020F0502020204030204" pitchFamily="34" charset="0"/>
                        </a:rPr>
                        <a:t>Base</a:t>
                      </a:r>
                    </a:p>
                  </a:txBody>
                  <a:tcPr marL="6350" marR="6350" marT="635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US" sz="1600" b="0" i="0" u="none" strike="noStrike">
                          <a:solidFill>
                            <a:srgbClr val="000000"/>
                          </a:solidFill>
                          <a:effectLst/>
                          <a:latin typeface="Calibri" panose="020F0502020204030204" pitchFamily="34" charset="0"/>
                        </a:rPr>
                        <a:t>Reduced 2022 Rect</a:t>
                      </a:r>
                    </a:p>
                  </a:txBody>
                  <a:tcPr marL="6350" marR="6350" marT="6350" marB="0" anchor="b">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89428206"/>
                  </a:ext>
                </a:extLst>
              </a:tr>
              <a:tr h="286642">
                <a:tc>
                  <a:txBody>
                    <a:bodyPr/>
                    <a:lstStyle/>
                    <a:p>
                      <a:pPr algn="r" fontAlgn="b"/>
                      <a:r>
                        <a:rPr lang="en-US" sz="1600" b="0" i="0" u="none" strike="noStrike" dirty="0">
                          <a:solidFill>
                            <a:srgbClr val="000000"/>
                          </a:solidFill>
                          <a:effectLst/>
                          <a:latin typeface="Calibri" panose="020F0502020204030204" pitchFamily="34" charset="0"/>
                        </a:rPr>
                        <a:t>2023</a:t>
                      </a:r>
                    </a:p>
                  </a:txBody>
                  <a:tcPr marL="6350" marR="6350" marT="635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US" sz="1600" b="0" i="0" u="none" strike="noStrike">
                          <a:solidFill>
                            <a:srgbClr val="000000"/>
                          </a:solidFill>
                          <a:effectLst/>
                          <a:latin typeface="Calibri" panose="020F0502020204030204" pitchFamily="34" charset="0"/>
                        </a:rPr>
                        <a:t>43,721</a:t>
                      </a:r>
                    </a:p>
                  </a:txBody>
                  <a:tcPr marL="6350" marR="6350" marT="635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US" sz="1600" b="0" i="0" u="none" strike="noStrike">
                          <a:solidFill>
                            <a:srgbClr val="000000"/>
                          </a:solidFill>
                          <a:effectLst/>
                          <a:latin typeface="Calibri" panose="020F0502020204030204" pitchFamily="34" charset="0"/>
                        </a:rPr>
                        <a:t>26,387</a:t>
                      </a:r>
                    </a:p>
                  </a:txBody>
                  <a:tcPr marL="6350" marR="6350" marT="6350" marB="0" anchor="b">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2131724793"/>
                  </a:ext>
                </a:extLst>
              </a:tr>
              <a:tr h="286642">
                <a:tc>
                  <a:txBody>
                    <a:bodyPr/>
                    <a:lstStyle/>
                    <a:p>
                      <a:pPr algn="r" fontAlgn="b"/>
                      <a:r>
                        <a:rPr lang="en-US" sz="1600" b="0" i="0" u="none" strike="noStrike">
                          <a:solidFill>
                            <a:srgbClr val="000000"/>
                          </a:solidFill>
                          <a:effectLst/>
                          <a:latin typeface="Calibri" panose="020F0502020204030204" pitchFamily="34" charset="0"/>
                        </a:rPr>
                        <a:t>2024</a:t>
                      </a:r>
                    </a:p>
                  </a:txBody>
                  <a:tcPr marL="6350" marR="6350" marT="6350" marB="0" anchor="b">
                    <a:lnL>
                      <a:noFill/>
                    </a:lnL>
                    <a:lnR>
                      <a:noFill/>
                    </a:lnR>
                    <a:lnT>
                      <a:noFill/>
                    </a:lnT>
                    <a:lnB>
                      <a:noFill/>
                    </a:lnB>
                  </a:tcPr>
                </a:tc>
                <a:tc>
                  <a:txBody>
                    <a:bodyPr/>
                    <a:lstStyle/>
                    <a:p>
                      <a:pPr algn="r" fontAlgn="b"/>
                      <a:r>
                        <a:rPr lang="en-US" sz="1600" b="0" i="0" u="none" strike="noStrike">
                          <a:solidFill>
                            <a:srgbClr val="000000"/>
                          </a:solidFill>
                          <a:effectLst/>
                          <a:latin typeface="Calibri" panose="020F0502020204030204" pitchFamily="34" charset="0"/>
                        </a:rPr>
                        <a:t>69,870</a:t>
                      </a:r>
                    </a:p>
                  </a:txBody>
                  <a:tcPr marL="6350" marR="6350" marT="6350" marB="0" anchor="b">
                    <a:lnL>
                      <a:noFill/>
                    </a:lnL>
                    <a:lnR>
                      <a:noFill/>
                    </a:lnR>
                    <a:lnT>
                      <a:noFill/>
                    </a:lnT>
                    <a:lnB>
                      <a:noFill/>
                    </a:lnB>
                  </a:tcPr>
                </a:tc>
                <a:tc>
                  <a:txBody>
                    <a:bodyPr/>
                    <a:lstStyle/>
                    <a:p>
                      <a:pPr algn="r" fontAlgn="b"/>
                      <a:r>
                        <a:rPr lang="en-US" sz="1600" b="0" i="0" u="none" strike="noStrike">
                          <a:solidFill>
                            <a:srgbClr val="000000"/>
                          </a:solidFill>
                          <a:effectLst/>
                          <a:latin typeface="Calibri" panose="020F0502020204030204" pitchFamily="34" charset="0"/>
                        </a:rPr>
                        <a:t>42,756</a:t>
                      </a:r>
                    </a:p>
                  </a:txBody>
                  <a:tcPr marL="6350" marR="6350" marT="6350" marB="0" anchor="b">
                    <a:lnL>
                      <a:noFill/>
                    </a:lnL>
                    <a:lnR>
                      <a:noFill/>
                    </a:lnR>
                    <a:lnT>
                      <a:noFill/>
                    </a:lnT>
                    <a:lnB>
                      <a:noFill/>
                    </a:lnB>
                  </a:tcPr>
                </a:tc>
                <a:extLst>
                  <a:ext uri="{0D108BD9-81ED-4DB2-BD59-A6C34878D82A}">
                    <a16:rowId xmlns:a16="http://schemas.microsoft.com/office/drawing/2014/main" val="308234943"/>
                  </a:ext>
                </a:extLst>
              </a:tr>
              <a:tr h="286642">
                <a:tc>
                  <a:txBody>
                    <a:bodyPr/>
                    <a:lstStyle/>
                    <a:p>
                      <a:pPr algn="r" fontAlgn="b"/>
                      <a:r>
                        <a:rPr lang="en-US" sz="1600" b="0" i="0" u="none" strike="noStrike">
                          <a:solidFill>
                            <a:srgbClr val="000000"/>
                          </a:solidFill>
                          <a:effectLst/>
                          <a:latin typeface="Calibri" panose="020F0502020204030204" pitchFamily="34" charset="0"/>
                        </a:rPr>
                        <a:t>2025</a:t>
                      </a:r>
                    </a:p>
                  </a:txBody>
                  <a:tcPr marL="6350" marR="6350" marT="6350" marB="0" anchor="b">
                    <a:lnL>
                      <a:noFill/>
                    </a:lnL>
                    <a:lnR>
                      <a:noFill/>
                    </a:lnR>
                    <a:lnT>
                      <a:noFill/>
                    </a:lnT>
                    <a:lnB>
                      <a:noFill/>
                    </a:lnB>
                  </a:tcPr>
                </a:tc>
                <a:tc>
                  <a:txBody>
                    <a:bodyPr/>
                    <a:lstStyle/>
                    <a:p>
                      <a:pPr algn="r" fontAlgn="b"/>
                      <a:r>
                        <a:rPr lang="en-US" sz="1600" b="0" i="0" u="none" strike="noStrike">
                          <a:solidFill>
                            <a:srgbClr val="000000"/>
                          </a:solidFill>
                          <a:effectLst/>
                          <a:latin typeface="Calibri" panose="020F0502020204030204" pitchFamily="34" charset="0"/>
                        </a:rPr>
                        <a:t>85,584</a:t>
                      </a:r>
                    </a:p>
                  </a:txBody>
                  <a:tcPr marL="6350" marR="6350" marT="6350" marB="0" anchor="b">
                    <a:lnL>
                      <a:noFill/>
                    </a:lnL>
                    <a:lnR>
                      <a:noFill/>
                    </a:lnR>
                    <a:lnT>
                      <a:noFill/>
                    </a:lnT>
                    <a:lnB>
                      <a:noFill/>
                    </a:lnB>
                  </a:tcPr>
                </a:tc>
                <a:tc>
                  <a:txBody>
                    <a:bodyPr/>
                    <a:lstStyle/>
                    <a:p>
                      <a:pPr algn="r" fontAlgn="b"/>
                      <a:r>
                        <a:rPr lang="en-US" sz="1600" b="0" i="0" u="none" strike="noStrike">
                          <a:solidFill>
                            <a:srgbClr val="000000"/>
                          </a:solidFill>
                          <a:effectLst/>
                          <a:latin typeface="Calibri" panose="020F0502020204030204" pitchFamily="34" charset="0"/>
                        </a:rPr>
                        <a:t>61,060</a:t>
                      </a:r>
                    </a:p>
                  </a:txBody>
                  <a:tcPr marL="6350" marR="6350" marT="6350" marB="0" anchor="b">
                    <a:lnL>
                      <a:noFill/>
                    </a:lnL>
                    <a:lnR>
                      <a:noFill/>
                    </a:lnR>
                    <a:lnT>
                      <a:noFill/>
                    </a:lnT>
                    <a:lnB>
                      <a:noFill/>
                    </a:lnB>
                  </a:tcPr>
                </a:tc>
                <a:extLst>
                  <a:ext uri="{0D108BD9-81ED-4DB2-BD59-A6C34878D82A}">
                    <a16:rowId xmlns:a16="http://schemas.microsoft.com/office/drawing/2014/main" val="911050423"/>
                  </a:ext>
                </a:extLst>
              </a:tr>
              <a:tr h="286642">
                <a:tc>
                  <a:txBody>
                    <a:bodyPr/>
                    <a:lstStyle/>
                    <a:p>
                      <a:pPr algn="r" fontAlgn="b"/>
                      <a:r>
                        <a:rPr lang="en-US" sz="1600" b="0" i="0" u="none" strike="noStrike" dirty="0">
                          <a:solidFill>
                            <a:srgbClr val="000000"/>
                          </a:solidFill>
                          <a:effectLst/>
                          <a:latin typeface="Calibri" panose="020F0502020204030204" pitchFamily="34" charset="0"/>
                        </a:rPr>
                        <a:t>2026</a:t>
                      </a:r>
                    </a:p>
                  </a:txBody>
                  <a:tcPr marL="6350" marR="6350" marT="6350" marB="0" anchor="b">
                    <a:lnL>
                      <a:noFill/>
                    </a:lnL>
                    <a:lnR>
                      <a:noFill/>
                    </a:lnR>
                    <a:lnT>
                      <a:noFill/>
                    </a:lnT>
                    <a:lnB>
                      <a:noFill/>
                    </a:lnB>
                  </a:tcPr>
                </a:tc>
                <a:tc>
                  <a:txBody>
                    <a:bodyPr/>
                    <a:lstStyle/>
                    <a:p>
                      <a:pPr algn="r" fontAlgn="b"/>
                      <a:r>
                        <a:rPr lang="en-US" sz="1600" b="0" i="0" u="none" strike="noStrike" dirty="0">
                          <a:solidFill>
                            <a:srgbClr val="000000"/>
                          </a:solidFill>
                          <a:effectLst/>
                          <a:latin typeface="Calibri" panose="020F0502020204030204" pitchFamily="34" charset="0"/>
                        </a:rPr>
                        <a:t>96,586</a:t>
                      </a:r>
                    </a:p>
                  </a:txBody>
                  <a:tcPr marL="6350" marR="6350" marT="6350" marB="0" anchor="b">
                    <a:lnL>
                      <a:noFill/>
                    </a:lnL>
                    <a:lnR>
                      <a:noFill/>
                    </a:lnR>
                    <a:lnT>
                      <a:noFill/>
                    </a:lnT>
                    <a:lnB>
                      <a:noFill/>
                    </a:lnB>
                  </a:tcPr>
                </a:tc>
                <a:tc>
                  <a:txBody>
                    <a:bodyPr/>
                    <a:lstStyle/>
                    <a:p>
                      <a:pPr algn="r" fontAlgn="b"/>
                      <a:r>
                        <a:rPr lang="en-US" sz="1600" b="0" i="0" u="none" strike="noStrike">
                          <a:solidFill>
                            <a:srgbClr val="000000"/>
                          </a:solidFill>
                          <a:effectLst/>
                          <a:latin typeface="Calibri" panose="020F0502020204030204" pitchFamily="34" charset="0"/>
                        </a:rPr>
                        <a:t>75,584</a:t>
                      </a:r>
                    </a:p>
                  </a:txBody>
                  <a:tcPr marL="6350" marR="6350" marT="6350" marB="0" anchor="b">
                    <a:lnL>
                      <a:noFill/>
                    </a:lnL>
                    <a:lnR>
                      <a:noFill/>
                    </a:lnR>
                    <a:lnT>
                      <a:noFill/>
                    </a:lnT>
                    <a:lnB>
                      <a:noFill/>
                    </a:lnB>
                  </a:tcPr>
                </a:tc>
                <a:extLst>
                  <a:ext uri="{0D108BD9-81ED-4DB2-BD59-A6C34878D82A}">
                    <a16:rowId xmlns:a16="http://schemas.microsoft.com/office/drawing/2014/main" val="3471426155"/>
                  </a:ext>
                </a:extLst>
              </a:tr>
              <a:tr h="286642">
                <a:tc>
                  <a:txBody>
                    <a:bodyPr/>
                    <a:lstStyle/>
                    <a:p>
                      <a:pPr algn="r" fontAlgn="b"/>
                      <a:r>
                        <a:rPr lang="en-US" sz="1600" b="0" i="0" u="none" strike="noStrike">
                          <a:solidFill>
                            <a:srgbClr val="000000"/>
                          </a:solidFill>
                          <a:effectLst/>
                          <a:latin typeface="Calibri" panose="020F0502020204030204" pitchFamily="34" charset="0"/>
                        </a:rPr>
                        <a:t>2027</a:t>
                      </a:r>
                    </a:p>
                  </a:txBody>
                  <a:tcPr marL="6350" marR="6350" marT="6350" marB="0" anchor="b">
                    <a:lnL>
                      <a:noFill/>
                    </a:lnL>
                    <a:lnR>
                      <a:noFill/>
                    </a:lnR>
                    <a:lnT>
                      <a:noFill/>
                    </a:lnT>
                    <a:lnB>
                      <a:noFill/>
                    </a:lnB>
                  </a:tcPr>
                </a:tc>
                <a:tc>
                  <a:txBody>
                    <a:bodyPr/>
                    <a:lstStyle/>
                    <a:p>
                      <a:pPr algn="r" fontAlgn="b"/>
                      <a:r>
                        <a:rPr lang="en-US" sz="1600" b="0" i="0" u="none" strike="noStrike">
                          <a:solidFill>
                            <a:srgbClr val="000000"/>
                          </a:solidFill>
                          <a:effectLst/>
                          <a:latin typeface="Calibri" panose="020F0502020204030204" pitchFamily="34" charset="0"/>
                        </a:rPr>
                        <a:t>109,397</a:t>
                      </a:r>
                    </a:p>
                  </a:txBody>
                  <a:tcPr marL="6350" marR="6350" marT="6350" marB="0" anchor="b">
                    <a:lnL>
                      <a:noFill/>
                    </a:lnL>
                    <a:lnR>
                      <a:noFill/>
                    </a:lnR>
                    <a:lnT>
                      <a:noFill/>
                    </a:lnT>
                    <a:lnB>
                      <a:noFill/>
                    </a:lnB>
                  </a:tcPr>
                </a:tc>
                <a:tc>
                  <a:txBody>
                    <a:bodyPr/>
                    <a:lstStyle/>
                    <a:p>
                      <a:pPr algn="r" fontAlgn="b"/>
                      <a:r>
                        <a:rPr lang="en-US" sz="1600" b="0" i="0" u="none" strike="noStrike">
                          <a:solidFill>
                            <a:srgbClr val="000000"/>
                          </a:solidFill>
                          <a:effectLst/>
                          <a:latin typeface="Calibri" panose="020F0502020204030204" pitchFamily="34" charset="0"/>
                        </a:rPr>
                        <a:t>88,050</a:t>
                      </a:r>
                    </a:p>
                  </a:txBody>
                  <a:tcPr marL="6350" marR="6350" marT="6350" marB="0" anchor="b">
                    <a:lnL>
                      <a:noFill/>
                    </a:lnL>
                    <a:lnR>
                      <a:noFill/>
                    </a:lnR>
                    <a:lnT>
                      <a:noFill/>
                    </a:lnT>
                    <a:lnB>
                      <a:noFill/>
                    </a:lnB>
                  </a:tcPr>
                </a:tc>
                <a:extLst>
                  <a:ext uri="{0D108BD9-81ED-4DB2-BD59-A6C34878D82A}">
                    <a16:rowId xmlns:a16="http://schemas.microsoft.com/office/drawing/2014/main" val="890015164"/>
                  </a:ext>
                </a:extLst>
              </a:tr>
              <a:tr h="286642">
                <a:tc>
                  <a:txBody>
                    <a:bodyPr/>
                    <a:lstStyle/>
                    <a:p>
                      <a:pPr algn="r" fontAlgn="b"/>
                      <a:r>
                        <a:rPr lang="en-US" sz="1600" b="0" i="0" u="none" strike="noStrike">
                          <a:solidFill>
                            <a:srgbClr val="000000"/>
                          </a:solidFill>
                          <a:effectLst/>
                          <a:latin typeface="Calibri" panose="020F0502020204030204" pitchFamily="34" charset="0"/>
                        </a:rPr>
                        <a:t>2028</a:t>
                      </a:r>
                    </a:p>
                  </a:txBody>
                  <a:tcPr marL="6350" marR="6350" marT="6350" marB="0" anchor="b">
                    <a:lnL>
                      <a:noFill/>
                    </a:lnL>
                    <a:lnR>
                      <a:noFill/>
                    </a:lnR>
                    <a:lnT>
                      <a:noFill/>
                    </a:lnT>
                    <a:lnB>
                      <a:noFill/>
                    </a:lnB>
                  </a:tcPr>
                </a:tc>
                <a:tc>
                  <a:txBody>
                    <a:bodyPr/>
                    <a:lstStyle/>
                    <a:p>
                      <a:pPr algn="r" fontAlgn="b"/>
                      <a:r>
                        <a:rPr lang="en-US" sz="1600" b="0" i="0" u="none" strike="noStrike">
                          <a:solidFill>
                            <a:srgbClr val="000000"/>
                          </a:solidFill>
                          <a:effectLst/>
                          <a:latin typeface="Calibri" panose="020F0502020204030204" pitchFamily="34" charset="0"/>
                        </a:rPr>
                        <a:t>121,447</a:t>
                      </a:r>
                    </a:p>
                  </a:txBody>
                  <a:tcPr marL="6350" marR="6350" marT="6350" marB="0" anchor="b">
                    <a:lnL>
                      <a:noFill/>
                    </a:lnL>
                    <a:lnR>
                      <a:noFill/>
                    </a:lnR>
                    <a:lnT>
                      <a:noFill/>
                    </a:lnT>
                    <a:lnB>
                      <a:noFill/>
                    </a:lnB>
                  </a:tcPr>
                </a:tc>
                <a:tc>
                  <a:txBody>
                    <a:bodyPr/>
                    <a:lstStyle/>
                    <a:p>
                      <a:pPr algn="r" fontAlgn="b"/>
                      <a:r>
                        <a:rPr lang="en-US" sz="1600" b="0" i="0" u="none" strike="noStrike">
                          <a:solidFill>
                            <a:srgbClr val="000000"/>
                          </a:solidFill>
                          <a:effectLst/>
                          <a:latin typeface="Calibri" panose="020F0502020204030204" pitchFamily="34" charset="0"/>
                        </a:rPr>
                        <a:t>101,857</a:t>
                      </a:r>
                    </a:p>
                  </a:txBody>
                  <a:tcPr marL="6350" marR="6350" marT="6350" marB="0" anchor="b">
                    <a:lnL>
                      <a:noFill/>
                    </a:lnL>
                    <a:lnR>
                      <a:noFill/>
                    </a:lnR>
                    <a:lnT>
                      <a:noFill/>
                    </a:lnT>
                    <a:lnB>
                      <a:noFill/>
                    </a:lnB>
                  </a:tcPr>
                </a:tc>
                <a:extLst>
                  <a:ext uri="{0D108BD9-81ED-4DB2-BD59-A6C34878D82A}">
                    <a16:rowId xmlns:a16="http://schemas.microsoft.com/office/drawing/2014/main" val="513663585"/>
                  </a:ext>
                </a:extLst>
              </a:tr>
              <a:tr h="286642">
                <a:tc>
                  <a:txBody>
                    <a:bodyPr/>
                    <a:lstStyle/>
                    <a:p>
                      <a:pPr algn="r" fontAlgn="b"/>
                      <a:r>
                        <a:rPr lang="en-US" sz="1600" b="0" i="0" u="none" strike="noStrike">
                          <a:solidFill>
                            <a:srgbClr val="000000"/>
                          </a:solidFill>
                          <a:effectLst/>
                          <a:latin typeface="Calibri" panose="020F0502020204030204" pitchFamily="34" charset="0"/>
                        </a:rPr>
                        <a:t>2029</a:t>
                      </a:r>
                    </a:p>
                  </a:txBody>
                  <a:tcPr marL="6350" marR="6350" marT="6350" marB="0" anchor="b">
                    <a:lnL>
                      <a:noFill/>
                    </a:lnL>
                    <a:lnR>
                      <a:noFill/>
                    </a:lnR>
                    <a:lnT>
                      <a:noFill/>
                    </a:lnT>
                    <a:lnB>
                      <a:noFill/>
                    </a:lnB>
                  </a:tcPr>
                </a:tc>
                <a:tc>
                  <a:txBody>
                    <a:bodyPr/>
                    <a:lstStyle/>
                    <a:p>
                      <a:pPr algn="r" fontAlgn="b"/>
                      <a:r>
                        <a:rPr lang="en-US" sz="1600" b="0" i="0" u="none" strike="noStrike">
                          <a:solidFill>
                            <a:srgbClr val="000000"/>
                          </a:solidFill>
                          <a:effectLst/>
                          <a:latin typeface="Calibri" panose="020F0502020204030204" pitchFamily="34" charset="0"/>
                        </a:rPr>
                        <a:t>135,534</a:t>
                      </a:r>
                    </a:p>
                  </a:txBody>
                  <a:tcPr marL="6350" marR="6350" marT="6350" marB="0" anchor="b">
                    <a:lnL>
                      <a:noFill/>
                    </a:lnL>
                    <a:lnR>
                      <a:noFill/>
                    </a:lnR>
                    <a:lnT>
                      <a:noFill/>
                    </a:lnT>
                    <a:lnB>
                      <a:noFill/>
                    </a:lnB>
                  </a:tcPr>
                </a:tc>
                <a:tc>
                  <a:txBody>
                    <a:bodyPr/>
                    <a:lstStyle/>
                    <a:p>
                      <a:pPr algn="r" fontAlgn="b"/>
                      <a:r>
                        <a:rPr lang="en-US" sz="1600" b="0" i="0" u="none" strike="noStrike">
                          <a:solidFill>
                            <a:srgbClr val="000000"/>
                          </a:solidFill>
                          <a:effectLst/>
                          <a:latin typeface="Calibri" panose="020F0502020204030204" pitchFamily="34" charset="0"/>
                        </a:rPr>
                        <a:t>117,098</a:t>
                      </a:r>
                    </a:p>
                  </a:txBody>
                  <a:tcPr marL="6350" marR="6350" marT="6350" marB="0" anchor="b">
                    <a:lnL>
                      <a:noFill/>
                    </a:lnL>
                    <a:lnR>
                      <a:noFill/>
                    </a:lnR>
                    <a:lnT>
                      <a:noFill/>
                    </a:lnT>
                    <a:lnB>
                      <a:noFill/>
                    </a:lnB>
                  </a:tcPr>
                </a:tc>
                <a:extLst>
                  <a:ext uri="{0D108BD9-81ED-4DB2-BD59-A6C34878D82A}">
                    <a16:rowId xmlns:a16="http://schemas.microsoft.com/office/drawing/2014/main" val="2920520486"/>
                  </a:ext>
                </a:extLst>
              </a:tr>
              <a:tr h="286642">
                <a:tc>
                  <a:txBody>
                    <a:bodyPr/>
                    <a:lstStyle/>
                    <a:p>
                      <a:pPr algn="r" fontAlgn="b"/>
                      <a:r>
                        <a:rPr lang="en-US" sz="1600" b="0" i="0" u="none" strike="noStrike">
                          <a:solidFill>
                            <a:srgbClr val="000000"/>
                          </a:solidFill>
                          <a:effectLst/>
                          <a:latin typeface="Calibri" panose="020F0502020204030204" pitchFamily="34" charset="0"/>
                        </a:rPr>
                        <a:t>2030</a:t>
                      </a:r>
                    </a:p>
                  </a:txBody>
                  <a:tcPr marL="6350" marR="6350" marT="6350" marB="0" anchor="b">
                    <a:lnL>
                      <a:noFill/>
                    </a:lnL>
                    <a:lnR>
                      <a:noFill/>
                    </a:lnR>
                    <a:lnT>
                      <a:noFill/>
                    </a:lnT>
                    <a:lnB>
                      <a:noFill/>
                    </a:lnB>
                  </a:tcPr>
                </a:tc>
                <a:tc>
                  <a:txBody>
                    <a:bodyPr/>
                    <a:lstStyle/>
                    <a:p>
                      <a:pPr algn="r" fontAlgn="b"/>
                      <a:r>
                        <a:rPr lang="en-US" sz="1600" b="0" i="0" u="none" strike="noStrike">
                          <a:solidFill>
                            <a:srgbClr val="000000"/>
                          </a:solidFill>
                          <a:effectLst/>
                          <a:latin typeface="Calibri" panose="020F0502020204030204" pitchFamily="34" charset="0"/>
                        </a:rPr>
                        <a:t>151,543</a:t>
                      </a:r>
                    </a:p>
                  </a:txBody>
                  <a:tcPr marL="6350" marR="6350" marT="6350" marB="0" anchor="b">
                    <a:lnL>
                      <a:noFill/>
                    </a:lnL>
                    <a:lnR>
                      <a:noFill/>
                    </a:lnR>
                    <a:lnT>
                      <a:noFill/>
                    </a:lnT>
                    <a:lnB>
                      <a:noFill/>
                    </a:lnB>
                  </a:tcPr>
                </a:tc>
                <a:tc>
                  <a:txBody>
                    <a:bodyPr/>
                    <a:lstStyle/>
                    <a:p>
                      <a:pPr algn="r" fontAlgn="b"/>
                      <a:r>
                        <a:rPr lang="en-US" sz="1600" b="0" i="0" u="none" strike="noStrike">
                          <a:solidFill>
                            <a:srgbClr val="000000"/>
                          </a:solidFill>
                          <a:effectLst/>
                          <a:latin typeface="Calibri" panose="020F0502020204030204" pitchFamily="34" charset="0"/>
                        </a:rPr>
                        <a:t>135,003</a:t>
                      </a:r>
                    </a:p>
                  </a:txBody>
                  <a:tcPr marL="6350" marR="6350" marT="6350" marB="0" anchor="b">
                    <a:lnL>
                      <a:noFill/>
                    </a:lnL>
                    <a:lnR>
                      <a:noFill/>
                    </a:lnR>
                    <a:lnT>
                      <a:noFill/>
                    </a:lnT>
                    <a:lnB>
                      <a:noFill/>
                    </a:lnB>
                  </a:tcPr>
                </a:tc>
                <a:extLst>
                  <a:ext uri="{0D108BD9-81ED-4DB2-BD59-A6C34878D82A}">
                    <a16:rowId xmlns:a16="http://schemas.microsoft.com/office/drawing/2014/main" val="1925434720"/>
                  </a:ext>
                </a:extLst>
              </a:tr>
              <a:tr h="286642">
                <a:tc>
                  <a:txBody>
                    <a:bodyPr/>
                    <a:lstStyle/>
                    <a:p>
                      <a:pPr algn="r" fontAlgn="b"/>
                      <a:r>
                        <a:rPr lang="en-US" sz="1600" b="0" i="0" u="none" strike="noStrike">
                          <a:solidFill>
                            <a:srgbClr val="000000"/>
                          </a:solidFill>
                          <a:effectLst/>
                          <a:latin typeface="Calibri" panose="020F0502020204030204" pitchFamily="34" charset="0"/>
                        </a:rPr>
                        <a:t>2031</a:t>
                      </a:r>
                    </a:p>
                  </a:txBody>
                  <a:tcPr marL="6350" marR="6350" marT="6350" marB="0" anchor="b">
                    <a:lnL>
                      <a:noFill/>
                    </a:lnL>
                    <a:lnR>
                      <a:noFill/>
                    </a:lnR>
                    <a:lnT>
                      <a:noFill/>
                    </a:lnT>
                    <a:lnB>
                      <a:noFill/>
                    </a:lnB>
                  </a:tcPr>
                </a:tc>
                <a:tc>
                  <a:txBody>
                    <a:bodyPr/>
                    <a:lstStyle/>
                    <a:p>
                      <a:pPr algn="r" fontAlgn="b"/>
                      <a:r>
                        <a:rPr lang="en-US" sz="1600" b="0" i="0" u="none" strike="noStrike">
                          <a:solidFill>
                            <a:srgbClr val="000000"/>
                          </a:solidFill>
                          <a:effectLst/>
                          <a:latin typeface="Calibri" panose="020F0502020204030204" pitchFamily="34" charset="0"/>
                        </a:rPr>
                        <a:t>163,892</a:t>
                      </a:r>
                    </a:p>
                  </a:txBody>
                  <a:tcPr marL="6350" marR="6350" marT="6350" marB="0" anchor="b">
                    <a:lnL>
                      <a:noFill/>
                    </a:lnL>
                    <a:lnR>
                      <a:noFill/>
                    </a:lnR>
                    <a:lnT>
                      <a:noFill/>
                    </a:lnT>
                    <a:lnB>
                      <a:noFill/>
                    </a:lnB>
                  </a:tcPr>
                </a:tc>
                <a:tc>
                  <a:txBody>
                    <a:bodyPr/>
                    <a:lstStyle/>
                    <a:p>
                      <a:pPr algn="r" fontAlgn="b"/>
                      <a:r>
                        <a:rPr lang="en-US" sz="1600" b="0" i="0" u="none" strike="noStrike">
                          <a:solidFill>
                            <a:srgbClr val="000000"/>
                          </a:solidFill>
                          <a:effectLst/>
                          <a:latin typeface="Calibri" panose="020F0502020204030204" pitchFamily="34" charset="0"/>
                        </a:rPr>
                        <a:t>153,837</a:t>
                      </a:r>
                    </a:p>
                  </a:txBody>
                  <a:tcPr marL="6350" marR="6350" marT="6350" marB="0" anchor="b">
                    <a:lnL>
                      <a:noFill/>
                    </a:lnL>
                    <a:lnR>
                      <a:noFill/>
                    </a:lnR>
                    <a:lnT>
                      <a:noFill/>
                    </a:lnT>
                    <a:lnB>
                      <a:noFill/>
                    </a:lnB>
                  </a:tcPr>
                </a:tc>
                <a:extLst>
                  <a:ext uri="{0D108BD9-81ED-4DB2-BD59-A6C34878D82A}">
                    <a16:rowId xmlns:a16="http://schemas.microsoft.com/office/drawing/2014/main" val="3770378188"/>
                  </a:ext>
                </a:extLst>
              </a:tr>
              <a:tr h="286642">
                <a:tc>
                  <a:txBody>
                    <a:bodyPr/>
                    <a:lstStyle/>
                    <a:p>
                      <a:pPr algn="r" fontAlgn="b"/>
                      <a:r>
                        <a:rPr lang="en-US" sz="1600" b="0" i="0" u="none" strike="noStrike">
                          <a:solidFill>
                            <a:srgbClr val="000000"/>
                          </a:solidFill>
                          <a:effectLst/>
                          <a:latin typeface="Calibri" panose="020F0502020204030204" pitchFamily="34" charset="0"/>
                        </a:rPr>
                        <a:t>2032</a:t>
                      </a:r>
                    </a:p>
                  </a:txBody>
                  <a:tcPr marL="6350" marR="6350" marT="6350" marB="0" anchor="b">
                    <a:lnL>
                      <a:noFill/>
                    </a:lnL>
                    <a:lnR>
                      <a:noFill/>
                    </a:lnR>
                    <a:lnT>
                      <a:noFill/>
                    </a:lnT>
                    <a:lnB>
                      <a:noFill/>
                    </a:lnB>
                  </a:tcPr>
                </a:tc>
                <a:tc>
                  <a:txBody>
                    <a:bodyPr/>
                    <a:lstStyle/>
                    <a:p>
                      <a:pPr algn="r" fontAlgn="b"/>
                      <a:r>
                        <a:rPr lang="en-US" sz="1600" b="0" i="0" u="none" strike="noStrike">
                          <a:solidFill>
                            <a:srgbClr val="000000"/>
                          </a:solidFill>
                          <a:effectLst/>
                          <a:latin typeface="Calibri" panose="020F0502020204030204" pitchFamily="34" charset="0"/>
                        </a:rPr>
                        <a:t>175,493</a:t>
                      </a:r>
                    </a:p>
                  </a:txBody>
                  <a:tcPr marL="6350" marR="6350" marT="6350" marB="0" anchor="b">
                    <a:lnL>
                      <a:noFill/>
                    </a:lnL>
                    <a:lnR>
                      <a:noFill/>
                    </a:lnR>
                    <a:lnT>
                      <a:noFill/>
                    </a:lnT>
                    <a:lnB>
                      <a:noFill/>
                    </a:lnB>
                  </a:tcPr>
                </a:tc>
                <a:tc>
                  <a:txBody>
                    <a:bodyPr/>
                    <a:lstStyle/>
                    <a:p>
                      <a:pPr algn="r" fontAlgn="b"/>
                      <a:r>
                        <a:rPr lang="en-US" sz="1600" b="0" i="0" u="none" strike="noStrike" dirty="0">
                          <a:solidFill>
                            <a:srgbClr val="000000"/>
                          </a:solidFill>
                          <a:effectLst/>
                          <a:latin typeface="Calibri" panose="020F0502020204030204" pitchFamily="34" charset="0"/>
                        </a:rPr>
                        <a:t>172,040</a:t>
                      </a:r>
                    </a:p>
                  </a:txBody>
                  <a:tcPr marL="6350" marR="6350" marT="6350" marB="0" anchor="b">
                    <a:lnL>
                      <a:noFill/>
                    </a:lnL>
                    <a:lnR>
                      <a:noFill/>
                    </a:lnR>
                    <a:lnT>
                      <a:noFill/>
                    </a:lnT>
                    <a:lnB>
                      <a:noFill/>
                    </a:lnB>
                  </a:tcPr>
                </a:tc>
                <a:extLst>
                  <a:ext uri="{0D108BD9-81ED-4DB2-BD59-A6C34878D82A}">
                    <a16:rowId xmlns:a16="http://schemas.microsoft.com/office/drawing/2014/main" val="446094207"/>
                  </a:ext>
                </a:extLst>
              </a:tr>
            </a:tbl>
          </a:graphicData>
        </a:graphic>
      </p:graphicFrame>
      <p:sp>
        <p:nvSpPr>
          <p:cNvPr id="2" name="TextBox 1"/>
          <p:cNvSpPr txBox="1"/>
          <p:nvPr/>
        </p:nvSpPr>
        <p:spPr>
          <a:xfrm>
            <a:off x="4535791" y="87275"/>
            <a:ext cx="574196" cy="369332"/>
          </a:xfrm>
          <a:prstGeom prst="rect">
            <a:avLst/>
          </a:prstGeom>
          <a:noFill/>
        </p:spPr>
        <p:txBody>
          <a:bodyPr wrap="none" rtlCol="0">
            <a:spAutoFit/>
          </a:bodyPr>
          <a:lstStyle/>
          <a:p>
            <a:r>
              <a:rPr lang="en-US" b="1" dirty="0" smtClean="0">
                <a:solidFill>
                  <a:srgbClr val="FF0000"/>
                </a:solidFill>
              </a:rPr>
              <a:t>SSB</a:t>
            </a:r>
            <a:endParaRPr lang="en-US" b="1" dirty="0">
              <a:solidFill>
                <a:srgbClr val="FF0000"/>
              </a:solidFill>
            </a:endParaRPr>
          </a:p>
        </p:txBody>
      </p:sp>
      <p:sp>
        <p:nvSpPr>
          <p:cNvPr id="9" name="TextBox 8"/>
          <p:cNvSpPr txBox="1"/>
          <p:nvPr/>
        </p:nvSpPr>
        <p:spPr>
          <a:xfrm>
            <a:off x="4535791" y="3451814"/>
            <a:ext cx="710451" cy="369332"/>
          </a:xfrm>
          <a:prstGeom prst="rect">
            <a:avLst/>
          </a:prstGeom>
          <a:noFill/>
        </p:spPr>
        <p:txBody>
          <a:bodyPr wrap="none" rtlCol="0">
            <a:spAutoFit/>
          </a:bodyPr>
          <a:lstStyle/>
          <a:p>
            <a:r>
              <a:rPr lang="en-US" b="1" dirty="0" smtClean="0">
                <a:solidFill>
                  <a:srgbClr val="FF0000"/>
                </a:solidFill>
              </a:rPr>
              <a:t>Catch</a:t>
            </a:r>
            <a:endParaRPr lang="en-US" b="1" dirty="0">
              <a:solidFill>
                <a:srgbClr val="FF0000"/>
              </a:solidFill>
            </a:endParaRPr>
          </a:p>
        </p:txBody>
      </p:sp>
      <p:cxnSp>
        <p:nvCxnSpPr>
          <p:cNvPr id="11" name="Straight Connector 10"/>
          <p:cNvCxnSpPr/>
          <p:nvPr/>
        </p:nvCxnSpPr>
        <p:spPr>
          <a:xfrm>
            <a:off x="0" y="3444490"/>
            <a:ext cx="9144000" cy="0"/>
          </a:xfrm>
          <a:prstGeom prst="line">
            <a:avLst/>
          </a:prstGeom>
          <a:effectLst>
            <a:outerShdw blurRad="40000" dist="20000" dir="5400000" rotWithShape="0">
              <a:schemeClr val="accent1">
                <a:alpha val="38000"/>
              </a:schemeClr>
            </a:outerShdw>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1473647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p:cNvSpPr txBox="1">
            <a:spLocks/>
          </p:cNvSpPr>
          <p:nvPr/>
        </p:nvSpPr>
        <p:spPr>
          <a:xfrm>
            <a:off x="182880" y="367141"/>
            <a:ext cx="9077234" cy="1325563"/>
          </a:xfrm>
          <a:prstGeom prst="rect">
            <a:avLst/>
          </a:prstGeom>
        </p:spPr>
        <p:txBody>
          <a:bodyPr vert="horz" lIns="91440" tIns="45720" rIns="91440" bIns="45720" rtlCol="0" anchor="t" anchorCtr="0">
            <a:normAutofit/>
          </a:bodyPr>
          <a:lstStyle>
            <a:lvl1pPr algn="l" defTabSz="457200" rtl="0" eaLnBrk="1" latinLnBrk="0" hangingPunct="1">
              <a:spcBef>
                <a:spcPct val="0"/>
              </a:spcBef>
              <a:buNone/>
              <a:defRPr sz="3600" b="1" i="0" kern="1200">
                <a:solidFill>
                  <a:schemeClr val="accent1"/>
                </a:solidFill>
                <a:latin typeface="+mj-lt"/>
                <a:ea typeface="+mj-ea"/>
                <a:cs typeface="Arial Narrow Bold"/>
              </a:defRPr>
            </a:lvl1pPr>
          </a:lstStyle>
          <a:p>
            <a:r>
              <a:rPr lang="en-US" sz="3400" dirty="0" smtClean="0">
                <a:latin typeface="+mn-lt"/>
              </a:rPr>
              <a:t>Change-point analysis of R/SSB over time</a:t>
            </a:r>
            <a:endParaRPr lang="en-US" sz="3400" dirty="0">
              <a:latin typeface="+mn-lt"/>
            </a:endParaRPr>
          </a:p>
        </p:txBody>
      </p:sp>
      <p:sp>
        <p:nvSpPr>
          <p:cNvPr id="6" name="Content Placeholder 4"/>
          <p:cNvSpPr txBox="1">
            <a:spLocks/>
          </p:cNvSpPr>
          <p:nvPr/>
        </p:nvSpPr>
        <p:spPr>
          <a:xfrm>
            <a:off x="2084832" y="1276537"/>
            <a:ext cx="830757" cy="614915"/>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2"/>
                </a:solidFill>
                <a:latin typeface="+mn-lt"/>
                <a:ea typeface="+mn-ea"/>
                <a:cs typeface="+mn-cs"/>
              </a:defRPr>
            </a:lvl1pPr>
            <a:lvl2pPr marL="742950" indent="-285750" algn="l" defTabSz="457200" rtl="0" eaLnBrk="1" latinLnBrk="0" hangingPunct="1">
              <a:spcBef>
                <a:spcPct val="20000"/>
              </a:spcBef>
              <a:buFont typeface="Arial"/>
              <a:buChar char="•"/>
              <a:defRPr sz="3200" kern="1200">
                <a:solidFill>
                  <a:schemeClr val="tx2"/>
                </a:solidFill>
                <a:latin typeface="+mn-lt"/>
                <a:ea typeface="+mn-ea"/>
                <a:cs typeface="+mn-cs"/>
              </a:defRPr>
            </a:lvl2pPr>
            <a:lvl3pPr marL="1143000" indent="-228600" algn="l" defTabSz="457200" rtl="0" eaLnBrk="1" latinLnBrk="0" hangingPunct="1">
              <a:spcBef>
                <a:spcPct val="20000"/>
              </a:spcBef>
              <a:buFont typeface="Arial"/>
              <a:buChar char="•"/>
              <a:defRPr sz="2800" kern="1200">
                <a:solidFill>
                  <a:schemeClr val="tx2"/>
                </a:solidFill>
                <a:latin typeface="+mn-lt"/>
                <a:ea typeface="+mn-ea"/>
                <a:cs typeface="+mn-cs"/>
              </a:defRPr>
            </a:lvl3pPr>
            <a:lvl4pPr marL="1600200" indent="-228600" algn="l" defTabSz="457200" rtl="0" eaLnBrk="1" latinLnBrk="0" hangingPunct="1">
              <a:spcBef>
                <a:spcPct val="20000"/>
              </a:spcBef>
              <a:buFont typeface="Arial"/>
              <a:buChar char="•"/>
              <a:defRPr sz="2800" kern="1200">
                <a:solidFill>
                  <a:schemeClr val="tx2"/>
                </a:solidFill>
                <a:latin typeface="+mn-lt"/>
                <a:ea typeface="+mn-ea"/>
                <a:cs typeface="+mn-cs"/>
              </a:defRPr>
            </a:lvl4pPr>
            <a:lvl5pPr marL="2057400" indent="-228600" algn="l" defTabSz="457200" rtl="0" eaLnBrk="1" latinLnBrk="0" hangingPunct="1">
              <a:spcBef>
                <a:spcPct val="20000"/>
              </a:spcBef>
              <a:buFont typeface="Arial"/>
              <a:buChar char="•"/>
              <a:defRPr sz="2800" kern="1200">
                <a:solidFill>
                  <a:schemeClr val="tx2"/>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1100"/>
              </a:spcBef>
              <a:buNone/>
            </a:pPr>
            <a:r>
              <a:rPr lang="en-US" sz="2800" dirty="0" smtClean="0"/>
              <a:t>Q=4</a:t>
            </a:r>
            <a:endParaRPr lang="en-US" sz="2800" dirty="0"/>
          </a:p>
          <a:p>
            <a:pPr marL="0" indent="0">
              <a:spcBef>
                <a:spcPts val="1100"/>
              </a:spcBef>
              <a:buNone/>
            </a:pPr>
            <a:endParaRPr lang="en-US" sz="2800" dirty="0" smtClean="0"/>
          </a:p>
          <a:p>
            <a:pPr marL="0" indent="0">
              <a:spcBef>
                <a:spcPts val="1100"/>
              </a:spcBef>
              <a:buNone/>
            </a:pPr>
            <a:endParaRPr lang="en-US" sz="2800" dirty="0"/>
          </a:p>
          <a:p>
            <a:pPr marL="0" indent="0">
              <a:spcBef>
                <a:spcPts val="1100"/>
              </a:spcBef>
              <a:buNone/>
            </a:pPr>
            <a:endParaRPr lang="en-US" sz="2800" dirty="0" smtClean="0"/>
          </a:p>
          <a:p>
            <a:pPr marL="0" indent="0">
              <a:spcBef>
                <a:spcPts val="1100"/>
              </a:spcBef>
              <a:buNone/>
            </a:pPr>
            <a:endParaRPr lang="en-US" sz="2800" dirty="0"/>
          </a:p>
          <a:p>
            <a:pPr marL="0" indent="0">
              <a:spcBef>
                <a:spcPts val="1100"/>
              </a:spcBef>
              <a:buNone/>
            </a:pPr>
            <a:endParaRPr lang="en-US" sz="2800" dirty="0" smtClean="0"/>
          </a:p>
        </p:txBody>
      </p:sp>
      <p:pic>
        <p:nvPicPr>
          <p:cNvPr id="7" name="Picture 6"/>
          <p:cNvPicPr>
            <a:picLocks noChangeAspect="1"/>
          </p:cNvPicPr>
          <p:nvPr/>
        </p:nvPicPr>
        <p:blipFill rotWithShape="1">
          <a:blip r:embed="rId3"/>
          <a:srcRect r="35629" b="38035"/>
          <a:stretch/>
        </p:blipFill>
        <p:spPr>
          <a:xfrm>
            <a:off x="4658603" y="1276537"/>
            <a:ext cx="4615732" cy="4443210"/>
          </a:xfrm>
          <a:prstGeom prst="rect">
            <a:avLst/>
          </a:prstGeom>
        </p:spPr>
      </p:pic>
      <p:pic>
        <p:nvPicPr>
          <p:cNvPr id="8" name="Picture 7"/>
          <p:cNvPicPr>
            <a:picLocks noChangeAspect="1"/>
          </p:cNvPicPr>
          <p:nvPr/>
        </p:nvPicPr>
        <p:blipFill rotWithShape="1">
          <a:blip r:embed="rId4"/>
          <a:srcRect t="5985" r="35888" b="39092"/>
          <a:stretch/>
        </p:blipFill>
        <p:spPr>
          <a:xfrm>
            <a:off x="-26829" y="1701943"/>
            <a:ext cx="4597161" cy="3938262"/>
          </a:xfrm>
          <a:prstGeom prst="rect">
            <a:avLst/>
          </a:prstGeom>
        </p:spPr>
      </p:pic>
      <p:sp>
        <p:nvSpPr>
          <p:cNvPr id="9" name="Content Placeholder 4"/>
          <p:cNvSpPr txBox="1">
            <a:spLocks/>
          </p:cNvSpPr>
          <p:nvPr/>
        </p:nvSpPr>
        <p:spPr>
          <a:xfrm>
            <a:off x="6984793" y="1275322"/>
            <a:ext cx="830757" cy="614915"/>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2"/>
                </a:solidFill>
                <a:latin typeface="+mn-lt"/>
                <a:ea typeface="+mn-ea"/>
                <a:cs typeface="+mn-cs"/>
              </a:defRPr>
            </a:lvl1pPr>
            <a:lvl2pPr marL="742950" indent="-285750" algn="l" defTabSz="457200" rtl="0" eaLnBrk="1" latinLnBrk="0" hangingPunct="1">
              <a:spcBef>
                <a:spcPct val="20000"/>
              </a:spcBef>
              <a:buFont typeface="Arial"/>
              <a:buChar char="•"/>
              <a:defRPr sz="3200" kern="1200">
                <a:solidFill>
                  <a:schemeClr val="tx2"/>
                </a:solidFill>
                <a:latin typeface="+mn-lt"/>
                <a:ea typeface="+mn-ea"/>
                <a:cs typeface="+mn-cs"/>
              </a:defRPr>
            </a:lvl2pPr>
            <a:lvl3pPr marL="1143000" indent="-228600" algn="l" defTabSz="457200" rtl="0" eaLnBrk="1" latinLnBrk="0" hangingPunct="1">
              <a:spcBef>
                <a:spcPct val="20000"/>
              </a:spcBef>
              <a:buFont typeface="Arial"/>
              <a:buChar char="•"/>
              <a:defRPr sz="2800" kern="1200">
                <a:solidFill>
                  <a:schemeClr val="tx2"/>
                </a:solidFill>
                <a:latin typeface="+mn-lt"/>
                <a:ea typeface="+mn-ea"/>
                <a:cs typeface="+mn-cs"/>
              </a:defRPr>
            </a:lvl3pPr>
            <a:lvl4pPr marL="1600200" indent="-228600" algn="l" defTabSz="457200" rtl="0" eaLnBrk="1" latinLnBrk="0" hangingPunct="1">
              <a:spcBef>
                <a:spcPct val="20000"/>
              </a:spcBef>
              <a:buFont typeface="Arial"/>
              <a:buChar char="•"/>
              <a:defRPr sz="2800" kern="1200">
                <a:solidFill>
                  <a:schemeClr val="tx2"/>
                </a:solidFill>
                <a:latin typeface="+mn-lt"/>
                <a:ea typeface="+mn-ea"/>
                <a:cs typeface="+mn-cs"/>
              </a:defRPr>
            </a:lvl4pPr>
            <a:lvl5pPr marL="2057400" indent="-228600" algn="l" defTabSz="457200" rtl="0" eaLnBrk="1" latinLnBrk="0" hangingPunct="1">
              <a:spcBef>
                <a:spcPct val="20000"/>
              </a:spcBef>
              <a:buFont typeface="Arial"/>
              <a:buChar char="•"/>
              <a:defRPr sz="2800" kern="1200">
                <a:solidFill>
                  <a:schemeClr val="tx2"/>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1100"/>
              </a:spcBef>
              <a:buNone/>
            </a:pPr>
            <a:r>
              <a:rPr lang="en-US" sz="2800" dirty="0" smtClean="0"/>
              <a:t>Q=3</a:t>
            </a:r>
            <a:endParaRPr lang="en-US" sz="2800" dirty="0"/>
          </a:p>
          <a:p>
            <a:pPr marL="0" indent="0">
              <a:spcBef>
                <a:spcPts val="1100"/>
              </a:spcBef>
              <a:buNone/>
            </a:pPr>
            <a:endParaRPr lang="en-US" sz="2800" dirty="0" smtClean="0"/>
          </a:p>
          <a:p>
            <a:pPr marL="0" indent="0">
              <a:spcBef>
                <a:spcPts val="1100"/>
              </a:spcBef>
              <a:buNone/>
            </a:pPr>
            <a:endParaRPr lang="en-US" sz="2800" dirty="0"/>
          </a:p>
          <a:p>
            <a:pPr marL="0" indent="0">
              <a:spcBef>
                <a:spcPts val="1100"/>
              </a:spcBef>
              <a:buNone/>
            </a:pPr>
            <a:endParaRPr lang="en-US" sz="2800" dirty="0" smtClean="0"/>
          </a:p>
          <a:p>
            <a:pPr marL="0" indent="0">
              <a:spcBef>
                <a:spcPts val="1100"/>
              </a:spcBef>
              <a:buNone/>
            </a:pPr>
            <a:endParaRPr lang="en-US" sz="2800" dirty="0"/>
          </a:p>
          <a:p>
            <a:pPr marL="0" indent="0">
              <a:spcBef>
                <a:spcPts val="1100"/>
              </a:spcBef>
              <a:buNone/>
            </a:pPr>
            <a:endParaRPr lang="en-US" sz="2800" dirty="0" smtClean="0"/>
          </a:p>
        </p:txBody>
      </p:sp>
    </p:spTree>
    <p:extLst>
      <p:ext uri="{BB962C8B-B14F-4D97-AF65-F5344CB8AC3E}">
        <p14:creationId xmlns:p14="http://schemas.microsoft.com/office/powerpoint/2010/main" val="83699413"/>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p:cNvSpPr txBox="1">
            <a:spLocks/>
          </p:cNvSpPr>
          <p:nvPr/>
        </p:nvSpPr>
        <p:spPr>
          <a:xfrm>
            <a:off x="182880" y="367141"/>
            <a:ext cx="9077234" cy="1325563"/>
          </a:xfrm>
          <a:prstGeom prst="rect">
            <a:avLst/>
          </a:prstGeom>
        </p:spPr>
        <p:txBody>
          <a:bodyPr vert="horz" lIns="91440" tIns="45720" rIns="91440" bIns="45720" rtlCol="0" anchor="t" anchorCtr="0">
            <a:normAutofit/>
          </a:bodyPr>
          <a:lstStyle>
            <a:lvl1pPr algn="l" defTabSz="457200" rtl="0" eaLnBrk="1" latinLnBrk="0" hangingPunct="1">
              <a:spcBef>
                <a:spcPct val="0"/>
              </a:spcBef>
              <a:buNone/>
              <a:defRPr sz="3600" b="1" i="0" kern="1200">
                <a:solidFill>
                  <a:schemeClr val="accent1"/>
                </a:solidFill>
                <a:latin typeface="+mj-lt"/>
                <a:ea typeface="+mj-ea"/>
                <a:cs typeface="Arial Narrow Bold"/>
              </a:defRPr>
            </a:lvl1pPr>
          </a:lstStyle>
          <a:p>
            <a:r>
              <a:rPr lang="en-US" sz="3400" dirty="0" smtClean="0">
                <a:latin typeface="+mn-lt"/>
              </a:rPr>
              <a:t>R/SSB sorted by ascending SSB</a:t>
            </a:r>
            <a:endParaRPr lang="en-US" sz="3400" dirty="0">
              <a:latin typeface="+mn-lt"/>
            </a:endParaRPr>
          </a:p>
        </p:txBody>
      </p:sp>
      <p:sp>
        <p:nvSpPr>
          <p:cNvPr id="9" name="Content Placeholder 4"/>
          <p:cNvSpPr txBox="1">
            <a:spLocks/>
          </p:cNvSpPr>
          <p:nvPr/>
        </p:nvSpPr>
        <p:spPr>
          <a:xfrm>
            <a:off x="4190386" y="1252936"/>
            <a:ext cx="830757" cy="614915"/>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2"/>
                </a:solidFill>
                <a:latin typeface="+mn-lt"/>
                <a:ea typeface="+mn-ea"/>
                <a:cs typeface="+mn-cs"/>
              </a:defRPr>
            </a:lvl1pPr>
            <a:lvl2pPr marL="742950" indent="-285750" algn="l" defTabSz="457200" rtl="0" eaLnBrk="1" latinLnBrk="0" hangingPunct="1">
              <a:spcBef>
                <a:spcPct val="20000"/>
              </a:spcBef>
              <a:buFont typeface="Arial"/>
              <a:buChar char="•"/>
              <a:defRPr sz="3200" kern="1200">
                <a:solidFill>
                  <a:schemeClr val="tx2"/>
                </a:solidFill>
                <a:latin typeface="+mn-lt"/>
                <a:ea typeface="+mn-ea"/>
                <a:cs typeface="+mn-cs"/>
              </a:defRPr>
            </a:lvl2pPr>
            <a:lvl3pPr marL="1143000" indent="-228600" algn="l" defTabSz="457200" rtl="0" eaLnBrk="1" latinLnBrk="0" hangingPunct="1">
              <a:spcBef>
                <a:spcPct val="20000"/>
              </a:spcBef>
              <a:buFont typeface="Arial"/>
              <a:buChar char="•"/>
              <a:defRPr sz="2800" kern="1200">
                <a:solidFill>
                  <a:schemeClr val="tx2"/>
                </a:solidFill>
                <a:latin typeface="+mn-lt"/>
                <a:ea typeface="+mn-ea"/>
                <a:cs typeface="+mn-cs"/>
              </a:defRPr>
            </a:lvl3pPr>
            <a:lvl4pPr marL="1600200" indent="-228600" algn="l" defTabSz="457200" rtl="0" eaLnBrk="1" latinLnBrk="0" hangingPunct="1">
              <a:spcBef>
                <a:spcPct val="20000"/>
              </a:spcBef>
              <a:buFont typeface="Arial"/>
              <a:buChar char="•"/>
              <a:defRPr sz="2800" kern="1200">
                <a:solidFill>
                  <a:schemeClr val="tx2"/>
                </a:solidFill>
                <a:latin typeface="+mn-lt"/>
                <a:ea typeface="+mn-ea"/>
                <a:cs typeface="+mn-cs"/>
              </a:defRPr>
            </a:lvl4pPr>
            <a:lvl5pPr marL="2057400" indent="-228600" algn="l" defTabSz="457200" rtl="0" eaLnBrk="1" latinLnBrk="0" hangingPunct="1">
              <a:spcBef>
                <a:spcPct val="20000"/>
              </a:spcBef>
              <a:buFont typeface="Arial"/>
              <a:buChar char="•"/>
              <a:defRPr sz="2800" kern="1200">
                <a:solidFill>
                  <a:schemeClr val="tx2"/>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1100"/>
              </a:spcBef>
              <a:buNone/>
            </a:pPr>
            <a:r>
              <a:rPr lang="en-US" sz="2800" dirty="0" smtClean="0"/>
              <a:t>Q=3</a:t>
            </a:r>
            <a:endParaRPr lang="en-US" sz="2800" dirty="0"/>
          </a:p>
          <a:p>
            <a:pPr marL="0" indent="0">
              <a:spcBef>
                <a:spcPts val="1100"/>
              </a:spcBef>
              <a:buNone/>
            </a:pPr>
            <a:endParaRPr lang="en-US" sz="2800" dirty="0" smtClean="0"/>
          </a:p>
          <a:p>
            <a:pPr marL="0" indent="0">
              <a:spcBef>
                <a:spcPts val="1100"/>
              </a:spcBef>
              <a:buNone/>
            </a:pPr>
            <a:endParaRPr lang="en-US" sz="2800" dirty="0"/>
          </a:p>
          <a:p>
            <a:pPr marL="0" indent="0">
              <a:spcBef>
                <a:spcPts val="1100"/>
              </a:spcBef>
              <a:buNone/>
            </a:pPr>
            <a:endParaRPr lang="en-US" sz="2800" dirty="0" smtClean="0"/>
          </a:p>
          <a:p>
            <a:pPr marL="0" indent="0">
              <a:spcBef>
                <a:spcPts val="1100"/>
              </a:spcBef>
              <a:buNone/>
            </a:pPr>
            <a:endParaRPr lang="en-US" sz="2800" dirty="0"/>
          </a:p>
          <a:p>
            <a:pPr marL="0" indent="0">
              <a:spcBef>
                <a:spcPts val="1100"/>
              </a:spcBef>
              <a:buNone/>
            </a:pPr>
            <a:endParaRPr lang="en-US" sz="2800" dirty="0" smtClean="0"/>
          </a:p>
        </p:txBody>
      </p:sp>
      <p:pic>
        <p:nvPicPr>
          <p:cNvPr id="2" name="Picture 1"/>
          <p:cNvPicPr>
            <a:picLocks noChangeAspect="1"/>
          </p:cNvPicPr>
          <p:nvPr/>
        </p:nvPicPr>
        <p:blipFill rotWithShape="1">
          <a:blip r:embed="rId3"/>
          <a:srcRect t="7892" r="35860" b="34822"/>
          <a:stretch/>
        </p:blipFill>
        <p:spPr>
          <a:xfrm>
            <a:off x="1560611" y="1741018"/>
            <a:ext cx="5541226" cy="4949002"/>
          </a:xfrm>
          <a:prstGeom prst="rect">
            <a:avLst/>
          </a:prstGeom>
        </p:spPr>
      </p:pic>
      <p:sp>
        <p:nvSpPr>
          <p:cNvPr id="10" name="TextBox 9"/>
          <p:cNvSpPr txBox="1"/>
          <p:nvPr/>
        </p:nvSpPr>
        <p:spPr>
          <a:xfrm>
            <a:off x="2464714" y="1798467"/>
            <a:ext cx="550151" cy="307777"/>
          </a:xfrm>
          <a:prstGeom prst="rect">
            <a:avLst/>
          </a:prstGeom>
          <a:noFill/>
        </p:spPr>
        <p:txBody>
          <a:bodyPr wrap="none" rtlCol="0">
            <a:spAutoFit/>
          </a:bodyPr>
          <a:lstStyle/>
          <a:p>
            <a:r>
              <a:rPr lang="en-US" sz="1400" dirty="0" smtClean="0">
                <a:solidFill>
                  <a:srgbClr val="FF0000"/>
                </a:solidFill>
              </a:rPr>
              <a:t>2022</a:t>
            </a:r>
            <a:endParaRPr lang="en-US" sz="1400" dirty="0">
              <a:solidFill>
                <a:srgbClr val="FF0000"/>
              </a:solidFill>
            </a:endParaRPr>
          </a:p>
        </p:txBody>
      </p:sp>
      <p:sp>
        <p:nvSpPr>
          <p:cNvPr id="11" name="TextBox 10"/>
          <p:cNvSpPr txBox="1"/>
          <p:nvPr/>
        </p:nvSpPr>
        <p:spPr>
          <a:xfrm>
            <a:off x="2479346" y="2091614"/>
            <a:ext cx="550151" cy="307777"/>
          </a:xfrm>
          <a:prstGeom prst="rect">
            <a:avLst/>
          </a:prstGeom>
          <a:noFill/>
        </p:spPr>
        <p:txBody>
          <a:bodyPr wrap="none" rtlCol="0">
            <a:spAutoFit/>
          </a:bodyPr>
          <a:lstStyle/>
          <a:p>
            <a:r>
              <a:rPr lang="en-US" sz="1400" dirty="0" smtClean="0">
                <a:solidFill>
                  <a:srgbClr val="FF0000"/>
                </a:solidFill>
              </a:rPr>
              <a:t>2016</a:t>
            </a:r>
            <a:endParaRPr lang="en-US" sz="1400" dirty="0">
              <a:solidFill>
                <a:srgbClr val="FF0000"/>
              </a:solidFill>
            </a:endParaRPr>
          </a:p>
        </p:txBody>
      </p:sp>
      <p:sp>
        <p:nvSpPr>
          <p:cNvPr id="12" name="TextBox 11"/>
          <p:cNvSpPr txBox="1"/>
          <p:nvPr/>
        </p:nvSpPr>
        <p:spPr>
          <a:xfrm>
            <a:off x="2479346" y="3237527"/>
            <a:ext cx="550151" cy="307777"/>
          </a:xfrm>
          <a:prstGeom prst="rect">
            <a:avLst/>
          </a:prstGeom>
          <a:noFill/>
        </p:spPr>
        <p:txBody>
          <a:bodyPr wrap="none" rtlCol="0">
            <a:spAutoFit/>
          </a:bodyPr>
          <a:lstStyle/>
          <a:p>
            <a:r>
              <a:rPr lang="en-US" sz="1400" dirty="0" smtClean="0">
                <a:solidFill>
                  <a:srgbClr val="FF0000"/>
                </a:solidFill>
              </a:rPr>
              <a:t>2000</a:t>
            </a:r>
            <a:endParaRPr lang="en-US" sz="1400" dirty="0">
              <a:solidFill>
                <a:srgbClr val="FF0000"/>
              </a:solidFill>
            </a:endParaRPr>
          </a:p>
        </p:txBody>
      </p:sp>
      <p:sp>
        <p:nvSpPr>
          <p:cNvPr id="13" name="TextBox 12"/>
          <p:cNvSpPr txBox="1"/>
          <p:nvPr/>
        </p:nvSpPr>
        <p:spPr>
          <a:xfrm>
            <a:off x="3029496" y="3153565"/>
            <a:ext cx="550151" cy="307777"/>
          </a:xfrm>
          <a:prstGeom prst="rect">
            <a:avLst/>
          </a:prstGeom>
          <a:noFill/>
        </p:spPr>
        <p:txBody>
          <a:bodyPr wrap="none" rtlCol="0">
            <a:spAutoFit/>
          </a:bodyPr>
          <a:lstStyle/>
          <a:p>
            <a:r>
              <a:rPr lang="en-US" sz="1400" dirty="0" smtClean="0">
                <a:solidFill>
                  <a:srgbClr val="FF0000"/>
                </a:solidFill>
              </a:rPr>
              <a:t>1983</a:t>
            </a:r>
            <a:endParaRPr lang="en-US" sz="1400" dirty="0">
              <a:solidFill>
                <a:srgbClr val="FF0000"/>
              </a:solidFill>
            </a:endParaRPr>
          </a:p>
        </p:txBody>
      </p:sp>
    </p:spTree>
    <p:extLst>
      <p:ext uri="{BB962C8B-B14F-4D97-AF65-F5344CB8AC3E}">
        <p14:creationId xmlns:p14="http://schemas.microsoft.com/office/powerpoint/2010/main" val="1463850296"/>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p:cNvSpPr txBox="1">
            <a:spLocks/>
          </p:cNvSpPr>
          <p:nvPr/>
        </p:nvSpPr>
        <p:spPr>
          <a:xfrm>
            <a:off x="182880" y="367141"/>
            <a:ext cx="9077234" cy="1325563"/>
          </a:xfrm>
          <a:prstGeom prst="rect">
            <a:avLst/>
          </a:prstGeom>
        </p:spPr>
        <p:txBody>
          <a:bodyPr vert="horz" lIns="91440" tIns="45720" rIns="91440" bIns="45720" rtlCol="0" anchor="t" anchorCtr="0">
            <a:normAutofit/>
          </a:bodyPr>
          <a:lstStyle>
            <a:lvl1pPr algn="l" defTabSz="457200" rtl="0" eaLnBrk="1" latinLnBrk="0" hangingPunct="1">
              <a:spcBef>
                <a:spcPct val="0"/>
              </a:spcBef>
              <a:buNone/>
              <a:defRPr sz="3600" b="1" i="0" kern="1200">
                <a:solidFill>
                  <a:schemeClr val="accent1"/>
                </a:solidFill>
                <a:latin typeface="+mj-lt"/>
                <a:ea typeface="+mj-ea"/>
                <a:cs typeface="Arial Narrow Bold"/>
              </a:defRPr>
            </a:lvl1pPr>
          </a:lstStyle>
          <a:p>
            <a:r>
              <a:rPr lang="en-US" sz="3400" dirty="0" smtClean="0">
                <a:latin typeface="+mn-lt"/>
              </a:rPr>
              <a:t>Recruitment over time</a:t>
            </a:r>
            <a:endParaRPr lang="en-US" sz="3400" dirty="0">
              <a:latin typeface="+mn-lt"/>
            </a:endParaRPr>
          </a:p>
        </p:txBody>
      </p:sp>
      <p:sp>
        <p:nvSpPr>
          <p:cNvPr id="14" name="Content Placeholder 4"/>
          <p:cNvSpPr txBox="1">
            <a:spLocks/>
          </p:cNvSpPr>
          <p:nvPr/>
        </p:nvSpPr>
        <p:spPr>
          <a:xfrm>
            <a:off x="2084832" y="1276537"/>
            <a:ext cx="830757" cy="614915"/>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2"/>
                </a:solidFill>
                <a:latin typeface="+mn-lt"/>
                <a:ea typeface="+mn-ea"/>
                <a:cs typeface="+mn-cs"/>
              </a:defRPr>
            </a:lvl1pPr>
            <a:lvl2pPr marL="742950" indent="-285750" algn="l" defTabSz="457200" rtl="0" eaLnBrk="1" latinLnBrk="0" hangingPunct="1">
              <a:spcBef>
                <a:spcPct val="20000"/>
              </a:spcBef>
              <a:buFont typeface="Arial"/>
              <a:buChar char="•"/>
              <a:defRPr sz="3200" kern="1200">
                <a:solidFill>
                  <a:schemeClr val="tx2"/>
                </a:solidFill>
                <a:latin typeface="+mn-lt"/>
                <a:ea typeface="+mn-ea"/>
                <a:cs typeface="+mn-cs"/>
              </a:defRPr>
            </a:lvl2pPr>
            <a:lvl3pPr marL="1143000" indent="-228600" algn="l" defTabSz="457200" rtl="0" eaLnBrk="1" latinLnBrk="0" hangingPunct="1">
              <a:spcBef>
                <a:spcPct val="20000"/>
              </a:spcBef>
              <a:buFont typeface="Arial"/>
              <a:buChar char="•"/>
              <a:defRPr sz="2800" kern="1200">
                <a:solidFill>
                  <a:schemeClr val="tx2"/>
                </a:solidFill>
                <a:latin typeface="+mn-lt"/>
                <a:ea typeface="+mn-ea"/>
                <a:cs typeface="+mn-cs"/>
              </a:defRPr>
            </a:lvl3pPr>
            <a:lvl4pPr marL="1600200" indent="-228600" algn="l" defTabSz="457200" rtl="0" eaLnBrk="1" latinLnBrk="0" hangingPunct="1">
              <a:spcBef>
                <a:spcPct val="20000"/>
              </a:spcBef>
              <a:buFont typeface="Arial"/>
              <a:buChar char="•"/>
              <a:defRPr sz="2800" kern="1200">
                <a:solidFill>
                  <a:schemeClr val="tx2"/>
                </a:solidFill>
                <a:latin typeface="+mn-lt"/>
                <a:ea typeface="+mn-ea"/>
                <a:cs typeface="+mn-cs"/>
              </a:defRPr>
            </a:lvl4pPr>
            <a:lvl5pPr marL="2057400" indent="-228600" algn="l" defTabSz="457200" rtl="0" eaLnBrk="1" latinLnBrk="0" hangingPunct="1">
              <a:spcBef>
                <a:spcPct val="20000"/>
              </a:spcBef>
              <a:buFont typeface="Arial"/>
              <a:buChar char="•"/>
              <a:defRPr sz="2800" kern="1200">
                <a:solidFill>
                  <a:schemeClr val="tx2"/>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1100"/>
              </a:spcBef>
              <a:buNone/>
            </a:pPr>
            <a:r>
              <a:rPr lang="en-US" sz="2800" dirty="0" smtClean="0"/>
              <a:t>Q=4</a:t>
            </a:r>
            <a:endParaRPr lang="en-US" sz="2800" dirty="0"/>
          </a:p>
          <a:p>
            <a:pPr marL="0" indent="0">
              <a:spcBef>
                <a:spcPts val="1100"/>
              </a:spcBef>
              <a:buNone/>
            </a:pPr>
            <a:endParaRPr lang="en-US" sz="2800" dirty="0" smtClean="0"/>
          </a:p>
          <a:p>
            <a:pPr marL="0" indent="0">
              <a:spcBef>
                <a:spcPts val="1100"/>
              </a:spcBef>
              <a:buNone/>
            </a:pPr>
            <a:endParaRPr lang="en-US" sz="2800" dirty="0"/>
          </a:p>
          <a:p>
            <a:pPr marL="0" indent="0">
              <a:spcBef>
                <a:spcPts val="1100"/>
              </a:spcBef>
              <a:buNone/>
            </a:pPr>
            <a:endParaRPr lang="en-US" sz="2800" dirty="0" smtClean="0"/>
          </a:p>
          <a:p>
            <a:pPr marL="0" indent="0">
              <a:spcBef>
                <a:spcPts val="1100"/>
              </a:spcBef>
              <a:buNone/>
            </a:pPr>
            <a:endParaRPr lang="en-US" sz="2800" dirty="0"/>
          </a:p>
          <a:p>
            <a:pPr marL="0" indent="0">
              <a:spcBef>
                <a:spcPts val="1100"/>
              </a:spcBef>
              <a:buNone/>
            </a:pPr>
            <a:endParaRPr lang="en-US" sz="2800" dirty="0" smtClean="0"/>
          </a:p>
        </p:txBody>
      </p:sp>
      <p:sp>
        <p:nvSpPr>
          <p:cNvPr id="15" name="Content Placeholder 4"/>
          <p:cNvSpPr txBox="1">
            <a:spLocks/>
          </p:cNvSpPr>
          <p:nvPr/>
        </p:nvSpPr>
        <p:spPr>
          <a:xfrm>
            <a:off x="6984793" y="1275322"/>
            <a:ext cx="830757" cy="614915"/>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2"/>
                </a:solidFill>
                <a:latin typeface="+mn-lt"/>
                <a:ea typeface="+mn-ea"/>
                <a:cs typeface="+mn-cs"/>
              </a:defRPr>
            </a:lvl1pPr>
            <a:lvl2pPr marL="742950" indent="-285750" algn="l" defTabSz="457200" rtl="0" eaLnBrk="1" latinLnBrk="0" hangingPunct="1">
              <a:spcBef>
                <a:spcPct val="20000"/>
              </a:spcBef>
              <a:buFont typeface="Arial"/>
              <a:buChar char="•"/>
              <a:defRPr sz="3200" kern="1200">
                <a:solidFill>
                  <a:schemeClr val="tx2"/>
                </a:solidFill>
                <a:latin typeface="+mn-lt"/>
                <a:ea typeface="+mn-ea"/>
                <a:cs typeface="+mn-cs"/>
              </a:defRPr>
            </a:lvl2pPr>
            <a:lvl3pPr marL="1143000" indent="-228600" algn="l" defTabSz="457200" rtl="0" eaLnBrk="1" latinLnBrk="0" hangingPunct="1">
              <a:spcBef>
                <a:spcPct val="20000"/>
              </a:spcBef>
              <a:buFont typeface="Arial"/>
              <a:buChar char="•"/>
              <a:defRPr sz="2800" kern="1200">
                <a:solidFill>
                  <a:schemeClr val="tx2"/>
                </a:solidFill>
                <a:latin typeface="+mn-lt"/>
                <a:ea typeface="+mn-ea"/>
                <a:cs typeface="+mn-cs"/>
              </a:defRPr>
            </a:lvl3pPr>
            <a:lvl4pPr marL="1600200" indent="-228600" algn="l" defTabSz="457200" rtl="0" eaLnBrk="1" latinLnBrk="0" hangingPunct="1">
              <a:spcBef>
                <a:spcPct val="20000"/>
              </a:spcBef>
              <a:buFont typeface="Arial"/>
              <a:buChar char="•"/>
              <a:defRPr sz="2800" kern="1200">
                <a:solidFill>
                  <a:schemeClr val="tx2"/>
                </a:solidFill>
                <a:latin typeface="+mn-lt"/>
                <a:ea typeface="+mn-ea"/>
                <a:cs typeface="+mn-cs"/>
              </a:defRPr>
            </a:lvl4pPr>
            <a:lvl5pPr marL="2057400" indent="-228600" algn="l" defTabSz="457200" rtl="0" eaLnBrk="1" latinLnBrk="0" hangingPunct="1">
              <a:spcBef>
                <a:spcPct val="20000"/>
              </a:spcBef>
              <a:buFont typeface="Arial"/>
              <a:buChar char="•"/>
              <a:defRPr sz="2800" kern="1200">
                <a:solidFill>
                  <a:schemeClr val="tx2"/>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1100"/>
              </a:spcBef>
              <a:buNone/>
            </a:pPr>
            <a:r>
              <a:rPr lang="en-US" sz="2800" dirty="0" smtClean="0"/>
              <a:t>Q=3</a:t>
            </a:r>
            <a:endParaRPr lang="en-US" sz="2800" dirty="0"/>
          </a:p>
          <a:p>
            <a:pPr marL="0" indent="0">
              <a:spcBef>
                <a:spcPts val="1100"/>
              </a:spcBef>
              <a:buNone/>
            </a:pPr>
            <a:endParaRPr lang="en-US" sz="2800" dirty="0" smtClean="0"/>
          </a:p>
          <a:p>
            <a:pPr marL="0" indent="0">
              <a:spcBef>
                <a:spcPts val="1100"/>
              </a:spcBef>
              <a:buNone/>
            </a:pPr>
            <a:endParaRPr lang="en-US" sz="2800" dirty="0"/>
          </a:p>
          <a:p>
            <a:pPr marL="0" indent="0">
              <a:spcBef>
                <a:spcPts val="1100"/>
              </a:spcBef>
              <a:buNone/>
            </a:pPr>
            <a:endParaRPr lang="en-US" sz="2800" dirty="0" smtClean="0"/>
          </a:p>
          <a:p>
            <a:pPr marL="0" indent="0">
              <a:spcBef>
                <a:spcPts val="1100"/>
              </a:spcBef>
              <a:buNone/>
            </a:pPr>
            <a:endParaRPr lang="en-US" sz="2800" dirty="0"/>
          </a:p>
          <a:p>
            <a:pPr marL="0" indent="0">
              <a:spcBef>
                <a:spcPts val="1100"/>
              </a:spcBef>
              <a:buNone/>
            </a:pPr>
            <a:endParaRPr lang="en-US" sz="2800" dirty="0" smtClean="0"/>
          </a:p>
        </p:txBody>
      </p:sp>
      <p:pic>
        <p:nvPicPr>
          <p:cNvPr id="16" name="Picture 15"/>
          <p:cNvPicPr>
            <a:picLocks noChangeAspect="1"/>
          </p:cNvPicPr>
          <p:nvPr/>
        </p:nvPicPr>
        <p:blipFill rotWithShape="1">
          <a:blip r:embed="rId3"/>
          <a:srcRect t="7336" r="36081" b="38125"/>
          <a:stretch/>
        </p:blipFill>
        <p:spPr>
          <a:xfrm>
            <a:off x="4582624" y="1971357"/>
            <a:ext cx="4583321" cy="3910728"/>
          </a:xfrm>
          <a:prstGeom prst="rect">
            <a:avLst/>
          </a:prstGeom>
        </p:spPr>
      </p:pic>
      <p:pic>
        <p:nvPicPr>
          <p:cNvPr id="17" name="Picture 16"/>
          <p:cNvPicPr>
            <a:picLocks noChangeAspect="1"/>
          </p:cNvPicPr>
          <p:nvPr/>
        </p:nvPicPr>
        <p:blipFill rotWithShape="1">
          <a:blip r:embed="rId4"/>
          <a:srcRect t="7921" r="36533" b="39028"/>
          <a:stretch/>
        </p:blipFill>
        <p:spPr>
          <a:xfrm>
            <a:off x="15837" y="2024706"/>
            <a:ext cx="4550911" cy="3804030"/>
          </a:xfrm>
          <a:prstGeom prst="rect">
            <a:avLst/>
          </a:prstGeom>
        </p:spPr>
      </p:pic>
    </p:spTree>
    <p:extLst>
      <p:ext uri="{BB962C8B-B14F-4D97-AF65-F5344CB8AC3E}">
        <p14:creationId xmlns:p14="http://schemas.microsoft.com/office/powerpoint/2010/main" val="1359946518"/>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p:cNvSpPr txBox="1">
            <a:spLocks/>
          </p:cNvSpPr>
          <p:nvPr/>
        </p:nvSpPr>
        <p:spPr>
          <a:xfrm>
            <a:off x="182880" y="367141"/>
            <a:ext cx="9077234" cy="1325563"/>
          </a:xfrm>
          <a:prstGeom prst="rect">
            <a:avLst/>
          </a:prstGeom>
        </p:spPr>
        <p:txBody>
          <a:bodyPr vert="horz" lIns="91440" tIns="45720" rIns="91440" bIns="45720" rtlCol="0" anchor="t" anchorCtr="0">
            <a:normAutofit/>
          </a:bodyPr>
          <a:lstStyle>
            <a:lvl1pPr algn="l" defTabSz="457200" rtl="0" eaLnBrk="1" latinLnBrk="0" hangingPunct="1">
              <a:spcBef>
                <a:spcPct val="0"/>
              </a:spcBef>
              <a:buNone/>
              <a:defRPr sz="3600" b="1" i="0" kern="1200">
                <a:solidFill>
                  <a:schemeClr val="accent1"/>
                </a:solidFill>
                <a:latin typeface="+mj-lt"/>
                <a:ea typeface="+mj-ea"/>
                <a:cs typeface="Arial Narrow Bold"/>
              </a:defRPr>
            </a:lvl1pPr>
          </a:lstStyle>
          <a:p>
            <a:r>
              <a:rPr lang="en-US" sz="3400" dirty="0" smtClean="0">
                <a:latin typeface="+mn-lt"/>
              </a:rPr>
              <a:t>Relative condition</a:t>
            </a:r>
            <a:endParaRPr lang="en-US" sz="3400" dirty="0">
              <a:latin typeface="+mn-lt"/>
            </a:endParaRPr>
          </a:p>
        </p:txBody>
      </p:sp>
      <p:sp>
        <p:nvSpPr>
          <p:cNvPr id="14" name="Content Placeholder 4"/>
          <p:cNvSpPr txBox="1">
            <a:spLocks/>
          </p:cNvSpPr>
          <p:nvPr/>
        </p:nvSpPr>
        <p:spPr>
          <a:xfrm>
            <a:off x="6032381" y="1102445"/>
            <a:ext cx="2656775" cy="942870"/>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2"/>
                </a:solidFill>
                <a:latin typeface="+mn-lt"/>
                <a:ea typeface="+mn-ea"/>
                <a:cs typeface="+mn-cs"/>
              </a:defRPr>
            </a:lvl1pPr>
            <a:lvl2pPr marL="742950" indent="-285750" algn="l" defTabSz="457200" rtl="0" eaLnBrk="1" latinLnBrk="0" hangingPunct="1">
              <a:spcBef>
                <a:spcPct val="20000"/>
              </a:spcBef>
              <a:buFont typeface="Arial"/>
              <a:buChar char="•"/>
              <a:defRPr sz="3200" kern="1200">
                <a:solidFill>
                  <a:schemeClr val="tx2"/>
                </a:solidFill>
                <a:latin typeface="+mn-lt"/>
                <a:ea typeface="+mn-ea"/>
                <a:cs typeface="+mn-cs"/>
              </a:defRPr>
            </a:lvl2pPr>
            <a:lvl3pPr marL="1143000" indent="-228600" algn="l" defTabSz="457200" rtl="0" eaLnBrk="1" latinLnBrk="0" hangingPunct="1">
              <a:spcBef>
                <a:spcPct val="20000"/>
              </a:spcBef>
              <a:buFont typeface="Arial"/>
              <a:buChar char="•"/>
              <a:defRPr sz="2800" kern="1200">
                <a:solidFill>
                  <a:schemeClr val="tx2"/>
                </a:solidFill>
                <a:latin typeface="+mn-lt"/>
                <a:ea typeface="+mn-ea"/>
                <a:cs typeface="+mn-cs"/>
              </a:defRPr>
            </a:lvl3pPr>
            <a:lvl4pPr marL="1600200" indent="-228600" algn="l" defTabSz="457200" rtl="0" eaLnBrk="1" latinLnBrk="0" hangingPunct="1">
              <a:spcBef>
                <a:spcPct val="20000"/>
              </a:spcBef>
              <a:buFont typeface="Arial"/>
              <a:buChar char="•"/>
              <a:defRPr sz="2800" kern="1200">
                <a:solidFill>
                  <a:schemeClr val="tx2"/>
                </a:solidFill>
                <a:latin typeface="+mn-lt"/>
                <a:ea typeface="+mn-ea"/>
                <a:cs typeface="+mn-cs"/>
              </a:defRPr>
            </a:lvl4pPr>
            <a:lvl5pPr marL="2057400" indent="-228600" algn="l" defTabSz="457200" rtl="0" eaLnBrk="1" latinLnBrk="0" hangingPunct="1">
              <a:spcBef>
                <a:spcPct val="20000"/>
              </a:spcBef>
              <a:buFont typeface="Arial"/>
              <a:buChar char="•"/>
              <a:defRPr sz="2800" kern="1200">
                <a:solidFill>
                  <a:schemeClr val="tx2"/>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1100"/>
              </a:spcBef>
              <a:buNone/>
            </a:pPr>
            <a:r>
              <a:rPr lang="en-US" sz="2800" dirty="0" smtClean="0"/>
              <a:t>Mature mackerel (&gt;23 cm)</a:t>
            </a:r>
            <a:endParaRPr lang="en-US" sz="2800" dirty="0"/>
          </a:p>
          <a:p>
            <a:pPr marL="0" indent="0">
              <a:spcBef>
                <a:spcPts val="1100"/>
              </a:spcBef>
              <a:buNone/>
            </a:pPr>
            <a:endParaRPr lang="en-US" sz="2800" dirty="0" smtClean="0"/>
          </a:p>
          <a:p>
            <a:pPr marL="0" indent="0">
              <a:spcBef>
                <a:spcPts val="1100"/>
              </a:spcBef>
              <a:buNone/>
            </a:pPr>
            <a:endParaRPr lang="en-US" sz="2800" dirty="0"/>
          </a:p>
          <a:p>
            <a:pPr marL="0" indent="0">
              <a:spcBef>
                <a:spcPts val="1100"/>
              </a:spcBef>
              <a:buNone/>
            </a:pPr>
            <a:endParaRPr lang="en-US" sz="2800" dirty="0" smtClean="0"/>
          </a:p>
          <a:p>
            <a:pPr marL="0" indent="0">
              <a:spcBef>
                <a:spcPts val="1100"/>
              </a:spcBef>
              <a:buNone/>
            </a:pPr>
            <a:endParaRPr lang="en-US" sz="2800" dirty="0"/>
          </a:p>
          <a:p>
            <a:pPr marL="0" indent="0">
              <a:spcBef>
                <a:spcPts val="1100"/>
              </a:spcBef>
              <a:buNone/>
            </a:pPr>
            <a:endParaRPr lang="en-US" sz="2800" dirty="0" smtClean="0"/>
          </a:p>
        </p:txBody>
      </p:sp>
      <p:pic>
        <p:nvPicPr>
          <p:cNvPr id="7" name="Picture 2" descr="https://lh3.googleusercontent.com/ZbOR7UdaI39-lIf9Wy-eHwgSNaap7e2GPjgHeq_YyAjK_gwdAnJiJbjVeum90al4nVMN2Hiicr7vUaaaCpys9m1AFSG_wQ_z6LpLm-Yj9SdvU5mwyyaHkfRoytgeAaNHz2igZVq-iNJ5gkeu99oudcA"/>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8781" y="1102445"/>
            <a:ext cx="5943600" cy="27813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https://lh4.googleusercontent.com/H-fvEkzt34_JSwmaxyeLn5lKdPd7Ahau3zTicN34BK-iKJNFnf-sDRN240hONnJadRwsu7Qdqja3imBSkziIOLEct7NXHFlvDqtjtlPYHmGu4ZntmLMHrb8FdM1vUBD5P3hv5WHsT8GZK1CesPqzym8"/>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200400" y="4010863"/>
            <a:ext cx="5943600" cy="2781300"/>
          </a:xfrm>
          <a:prstGeom prst="rect">
            <a:avLst/>
          </a:prstGeom>
          <a:noFill/>
          <a:extLst>
            <a:ext uri="{909E8E84-426E-40DD-AFC4-6F175D3DCCD1}">
              <a14:hiddenFill xmlns:a14="http://schemas.microsoft.com/office/drawing/2010/main">
                <a:solidFill>
                  <a:srgbClr val="FFFFFF"/>
                </a:solidFill>
              </a14:hiddenFill>
            </a:ext>
          </a:extLst>
        </p:spPr>
      </p:pic>
      <p:sp>
        <p:nvSpPr>
          <p:cNvPr id="9" name="Content Placeholder 4"/>
          <p:cNvSpPr txBox="1">
            <a:spLocks/>
          </p:cNvSpPr>
          <p:nvPr/>
        </p:nvSpPr>
        <p:spPr>
          <a:xfrm>
            <a:off x="460744" y="3941338"/>
            <a:ext cx="3029091" cy="942870"/>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2"/>
                </a:solidFill>
                <a:latin typeface="+mn-lt"/>
                <a:ea typeface="+mn-ea"/>
                <a:cs typeface="+mn-cs"/>
              </a:defRPr>
            </a:lvl1pPr>
            <a:lvl2pPr marL="742950" indent="-285750" algn="l" defTabSz="457200" rtl="0" eaLnBrk="1" latinLnBrk="0" hangingPunct="1">
              <a:spcBef>
                <a:spcPct val="20000"/>
              </a:spcBef>
              <a:buFont typeface="Arial"/>
              <a:buChar char="•"/>
              <a:defRPr sz="3200" kern="1200">
                <a:solidFill>
                  <a:schemeClr val="tx2"/>
                </a:solidFill>
                <a:latin typeface="+mn-lt"/>
                <a:ea typeface="+mn-ea"/>
                <a:cs typeface="+mn-cs"/>
              </a:defRPr>
            </a:lvl2pPr>
            <a:lvl3pPr marL="1143000" indent="-228600" algn="l" defTabSz="457200" rtl="0" eaLnBrk="1" latinLnBrk="0" hangingPunct="1">
              <a:spcBef>
                <a:spcPct val="20000"/>
              </a:spcBef>
              <a:buFont typeface="Arial"/>
              <a:buChar char="•"/>
              <a:defRPr sz="2800" kern="1200">
                <a:solidFill>
                  <a:schemeClr val="tx2"/>
                </a:solidFill>
                <a:latin typeface="+mn-lt"/>
                <a:ea typeface="+mn-ea"/>
                <a:cs typeface="+mn-cs"/>
              </a:defRPr>
            </a:lvl3pPr>
            <a:lvl4pPr marL="1600200" indent="-228600" algn="l" defTabSz="457200" rtl="0" eaLnBrk="1" latinLnBrk="0" hangingPunct="1">
              <a:spcBef>
                <a:spcPct val="20000"/>
              </a:spcBef>
              <a:buFont typeface="Arial"/>
              <a:buChar char="•"/>
              <a:defRPr sz="2800" kern="1200">
                <a:solidFill>
                  <a:schemeClr val="tx2"/>
                </a:solidFill>
                <a:latin typeface="+mn-lt"/>
                <a:ea typeface="+mn-ea"/>
                <a:cs typeface="+mn-cs"/>
              </a:defRPr>
            </a:lvl4pPr>
            <a:lvl5pPr marL="2057400" indent="-228600" algn="l" defTabSz="457200" rtl="0" eaLnBrk="1" latinLnBrk="0" hangingPunct="1">
              <a:spcBef>
                <a:spcPct val="20000"/>
              </a:spcBef>
              <a:buFont typeface="Arial"/>
              <a:buChar char="•"/>
              <a:defRPr sz="2800" kern="1200">
                <a:solidFill>
                  <a:schemeClr val="tx2"/>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1100"/>
              </a:spcBef>
              <a:buNone/>
            </a:pPr>
            <a:r>
              <a:rPr lang="en-US" sz="2800" dirty="0" smtClean="0"/>
              <a:t>Immature mackerel (&lt;=23 cm)</a:t>
            </a:r>
            <a:endParaRPr lang="en-US" sz="2800" dirty="0"/>
          </a:p>
          <a:p>
            <a:pPr marL="0" indent="0">
              <a:spcBef>
                <a:spcPts val="1100"/>
              </a:spcBef>
              <a:buNone/>
            </a:pPr>
            <a:endParaRPr lang="en-US" sz="2800" dirty="0" smtClean="0"/>
          </a:p>
          <a:p>
            <a:pPr marL="0" indent="0">
              <a:spcBef>
                <a:spcPts val="1100"/>
              </a:spcBef>
              <a:buNone/>
            </a:pPr>
            <a:endParaRPr lang="en-US" sz="2800" dirty="0"/>
          </a:p>
          <a:p>
            <a:pPr marL="0" indent="0">
              <a:spcBef>
                <a:spcPts val="1100"/>
              </a:spcBef>
              <a:buNone/>
            </a:pPr>
            <a:endParaRPr lang="en-US" sz="2800" dirty="0" smtClean="0"/>
          </a:p>
          <a:p>
            <a:pPr marL="0" indent="0">
              <a:spcBef>
                <a:spcPts val="1100"/>
              </a:spcBef>
              <a:buNone/>
            </a:pPr>
            <a:endParaRPr lang="en-US" sz="2800" dirty="0"/>
          </a:p>
          <a:p>
            <a:pPr marL="0" indent="0">
              <a:spcBef>
                <a:spcPts val="1100"/>
              </a:spcBef>
              <a:buNone/>
            </a:pPr>
            <a:endParaRPr lang="en-US" sz="2800" dirty="0" smtClean="0"/>
          </a:p>
        </p:txBody>
      </p:sp>
    </p:spTree>
    <p:extLst>
      <p:ext uri="{BB962C8B-B14F-4D97-AF65-F5344CB8AC3E}">
        <p14:creationId xmlns:p14="http://schemas.microsoft.com/office/powerpoint/2010/main" val="329752279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0F0F0"/>
        </a:solid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r="34069" b="34638"/>
          <a:stretch/>
        </p:blipFill>
        <p:spPr>
          <a:xfrm>
            <a:off x="-4027" y="1048714"/>
            <a:ext cx="8368890" cy="5508996"/>
          </a:xfrm>
          <a:prstGeom prst="rect">
            <a:avLst/>
          </a:prstGeom>
        </p:spPr>
      </p:pic>
      <p:sp>
        <p:nvSpPr>
          <p:cNvPr id="5" name="Title 3"/>
          <p:cNvSpPr txBox="1">
            <a:spLocks/>
          </p:cNvSpPr>
          <p:nvPr/>
        </p:nvSpPr>
        <p:spPr>
          <a:xfrm>
            <a:off x="182880" y="367143"/>
            <a:ext cx="9077234" cy="1325563"/>
          </a:xfrm>
          <a:prstGeom prst="rect">
            <a:avLst/>
          </a:prstGeom>
        </p:spPr>
        <p:txBody>
          <a:bodyPr vert="horz" lIns="91440" tIns="45720" rIns="91440" bIns="45720" rtlCol="0" anchor="t" anchorCtr="0">
            <a:normAutofit/>
          </a:bodyPr>
          <a:lstStyle>
            <a:lvl1pPr algn="l" defTabSz="457200" rtl="0" eaLnBrk="1" latinLnBrk="0" hangingPunct="1">
              <a:spcBef>
                <a:spcPct val="0"/>
              </a:spcBef>
              <a:buNone/>
              <a:defRPr sz="3600" b="1" i="0" kern="1200">
                <a:solidFill>
                  <a:schemeClr val="accent1"/>
                </a:solidFill>
                <a:latin typeface="+mj-lt"/>
                <a:ea typeface="+mj-ea"/>
                <a:cs typeface="Arial Narrow Bold"/>
              </a:defRPr>
            </a:lvl1pPr>
          </a:lstStyle>
          <a:p>
            <a:r>
              <a:rPr lang="en-US" sz="3200" dirty="0" smtClean="0">
                <a:latin typeface="+mn-lt"/>
              </a:rPr>
              <a:t>Total catch (thousands mt)</a:t>
            </a:r>
            <a:endParaRPr lang="en-US" sz="3200" dirty="0">
              <a:latin typeface="+mn-lt"/>
            </a:endParaRPr>
          </a:p>
        </p:txBody>
      </p:sp>
      <p:sp>
        <p:nvSpPr>
          <p:cNvPr id="6" name="Content Placeholder 4"/>
          <p:cNvSpPr txBox="1">
            <a:spLocks/>
          </p:cNvSpPr>
          <p:nvPr/>
        </p:nvSpPr>
        <p:spPr>
          <a:xfrm>
            <a:off x="6584763" y="2830365"/>
            <a:ext cx="2500500" cy="3117669"/>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2"/>
                </a:solidFill>
                <a:latin typeface="+mn-lt"/>
                <a:ea typeface="+mn-ea"/>
                <a:cs typeface="+mn-cs"/>
              </a:defRPr>
            </a:lvl1pPr>
            <a:lvl2pPr marL="742950" indent="-285750" algn="l" defTabSz="457200" rtl="0" eaLnBrk="1" latinLnBrk="0" hangingPunct="1">
              <a:spcBef>
                <a:spcPct val="20000"/>
              </a:spcBef>
              <a:buFont typeface="Arial"/>
              <a:buChar char="•"/>
              <a:defRPr sz="3200" kern="1200">
                <a:solidFill>
                  <a:schemeClr val="tx2"/>
                </a:solidFill>
                <a:latin typeface="+mn-lt"/>
                <a:ea typeface="+mn-ea"/>
                <a:cs typeface="+mn-cs"/>
              </a:defRPr>
            </a:lvl2pPr>
            <a:lvl3pPr marL="1143000" indent="-228600" algn="l" defTabSz="457200" rtl="0" eaLnBrk="1" latinLnBrk="0" hangingPunct="1">
              <a:spcBef>
                <a:spcPct val="20000"/>
              </a:spcBef>
              <a:buFont typeface="Arial"/>
              <a:buChar char="•"/>
              <a:defRPr sz="2800" kern="1200">
                <a:solidFill>
                  <a:schemeClr val="tx2"/>
                </a:solidFill>
                <a:latin typeface="+mn-lt"/>
                <a:ea typeface="+mn-ea"/>
                <a:cs typeface="+mn-cs"/>
              </a:defRPr>
            </a:lvl3pPr>
            <a:lvl4pPr marL="1600200" indent="-228600" algn="l" defTabSz="457200" rtl="0" eaLnBrk="1" latinLnBrk="0" hangingPunct="1">
              <a:spcBef>
                <a:spcPct val="20000"/>
              </a:spcBef>
              <a:buFont typeface="Arial"/>
              <a:buChar char="•"/>
              <a:defRPr sz="2800" kern="1200">
                <a:solidFill>
                  <a:schemeClr val="tx2"/>
                </a:solidFill>
                <a:latin typeface="+mn-lt"/>
                <a:ea typeface="+mn-ea"/>
                <a:cs typeface="+mn-cs"/>
              </a:defRPr>
            </a:lvl4pPr>
            <a:lvl5pPr marL="2057400" indent="-228600" algn="l" defTabSz="457200" rtl="0" eaLnBrk="1" latinLnBrk="0" hangingPunct="1">
              <a:spcBef>
                <a:spcPct val="20000"/>
              </a:spcBef>
              <a:buFont typeface="Arial"/>
              <a:buChar char="•"/>
              <a:defRPr sz="2800" kern="1200">
                <a:solidFill>
                  <a:schemeClr val="tx2"/>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smtClean="0">
                <a:solidFill>
                  <a:srgbClr val="002060"/>
                </a:solidFill>
              </a:rPr>
              <a:t>Reported Canadian catches </a:t>
            </a:r>
            <a:r>
              <a:rPr lang="en-US" sz="1800" dirty="0">
                <a:solidFill>
                  <a:srgbClr val="002060"/>
                </a:solidFill>
              </a:rPr>
              <a:t>represent </a:t>
            </a:r>
            <a:r>
              <a:rPr lang="en-US" sz="1800" dirty="0" smtClean="0">
                <a:solidFill>
                  <a:srgbClr val="002060"/>
                </a:solidFill>
              </a:rPr>
              <a:t>a subset </a:t>
            </a:r>
            <a:r>
              <a:rPr lang="en-US" sz="1800" dirty="0">
                <a:solidFill>
                  <a:srgbClr val="002060"/>
                </a:solidFill>
              </a:rPr>
              <a:t>of total Canadian catch because the bait fishery, recreational fishery and </a:t>
            </a:r>
            <a:r>
              <a:rPr lang="en-US" sz="1800" dirty="0" smtClean="0">
                <a:solidFill>
                  <a:srgbClr val="002060"/>
                </a:solidFill>
              </a:rPr>
              <a:t>commercial discards </a:t>
            </a:r>
            <a:r>
              <a:rPr lang="en-US" sz="1800" dirty="0">
                <a:solidFill>
                  <a:srgbClr val="002060"/>
                </a:solidFill>
              </a:rPr>
              <a:t>are not monitored</a:t>
            </a:r>
            <a:r>
              <a:rPr lang="en-US" sz="1800" dirty="0" smtClean="0">
                <a:solidFill>
                  <a:srgbClr val="002060"/>
                </a:solidFill>
              </a:rPr>
              <a:t>.</a:t>
            </a:r>
          </a:p>
          <a:p>
            <a:r>
              <a:rPr lang="en-US" sz="1800" dirty="0" smtClean="0">
                <a:solidFill>
                  <a:srgbClr val="002060"/>
                </a:solidFill>
              </a:rPr>
              <a:t>Canadian directed commercial and bait fisheries closed in 2022</a:t>
            </a:r>
            <a:endParaRPr lang="en-US" sz="1800" dirty="0">
              <a:solidFill>
                <a:srgbClr val="002060"/>
              </a:solidFill>
            </a:endParaRPr>
          </a:p>
        </p:txBody>
      </p:sp>
    </p:spTree>
    <p:extLst>
      <p:ext uri="{BB962C8B-B14F-4D97-AF65-F5344CB8AC3E}">
        <p14:creationId xmlns:p14="http://schemas.microsoft.com/office/powerpoint/2010/main" val="1496834556"/>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a:xfrm>
          <a:off x="0" y="0"/>
          <a:ext cx="0" cy="0"/>
          <a:chOff x="0" y="0"/>
          <a:chExt cx="0" cy="0"/>
        </a:xfrm>
      </p:grpSpPr>
      <p:sp>
        <p:nvSpPr>
          <p:cNvPr id="6" name="Title 3"/>
          <p:cNvSpPr txBox="1">
            <a:spLocks/>
          </p:cNvSpPr>
          <p:nvPr/>
        </p:nvSpPr>
        <p:spPr>
          <a:xfrm>
            <a:off x="109136" y="254849"/>
            <a:ext cx="9034864" cy="1079817"/>
          </a:xfrm>
          <a:prstGeom prst="rect">
            <a:avLst/>
          </a:prstGeom>
        </p:spPr>
        <p:txBody>
          <a:bodyPr vert="horz" lIns="91440" tIns="45720" rIns="91440" bIns="45720" rtlCol="0" anchor="t" anchorCtr="0">
            <a:normAutofit/>
          </a:bodyPr>
          <a:lstStyle>
            <a:lvl1pPr algn="l" defTabSz="457200" rtl="0" eaLnBrk="1" latinLnBrk="0" hangingPunct="1">
              <a:spcBef>
                <a:spcPct val="0"/>
              </a:spcBef>
              <a:buNone/>
              <a:defRPr sz="3600" b="1" i="0" kern="1200">
                <a:solidFill>
                  <a:schemeClr val="accent1"/>
                </a:solidFill>
                <a:latin typeface="+mj-lt"/>
                <a:ea typeface="+mj-ea"/>
                <a:cs typeface="Arial Narrow Bold"/>
              </a:defRPr>
            </a:lvl1pPr>
          </a:lstStyle>
          <a:p>
            <a:r>
              <a:rPr lang="en-US" sz="3200" dirty="0" smtClean="0">
                <a:latin typeface="+mn-lt"/>
              </a:rPr>
              <a:t>Comparison with 2021 MT projections</a:t>
            </a:r>
          </a:p>
        </p:txBody>
      </p:sp>
      <p:sp>
        <p:nvSpPr>
          <p:cNvPr id="5" name="Content Placeholder 4"/>
          <p:cNvSpPr txBox="1">
            <a:spLocks/>
          </p:cNvSpPr>
          <p:nvPr/>
        </p:nvSpPr>
        <p:spPr>
          <a:xfrm>
            <a:off x="213360" y="1143002"/>
            <a:ext cx="8930640" cy="2710543"/>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2"/>
                </a:solidFill>
                <a:latin typeface="+mn-lt"/>
                <a:ea typeface="+mn-ea"/>
                <a:cs typeface="+mn-cs"/>
              </a:defRPr>
            </a:lvl1pPr>
            <a:lvl2pPr marL="742950" indent="-285750" algn="l" defTabSz="457200" rtl="0" eaLnBrk="1" latinLnBrk="0" hangingPunct="1">
              <a:spcBef>
                <a:spcPct val="20000"/>
              </a:spcBef>
              <a:buFont typeface="Arial"/>
              <a:buChar char="•"/>
              <a:defRPr sz="3200" kern="1200">
                <a:solidFill>
                  <a:schemeClr val="tx2"/>
                </a:solidFill>
                <a:latin typeface="+mn-lt"/>
                <a:ea typeface="+mn-ea"/>
                <a:cs typeface="+mn-cs"/>
              </a:defRPr>
            </a:lvl2pPr>
            <a:lvl3pPr marL="1143000" indent="-228600" algn="l" defTabSz="457200" rtl="0" eaLnBrk="1" latinLnBrk="0" hangingPunct="1">
              <a:spcBef>
                <a:spcPct val="20000"/>
              </a:spcBef>
              <a:buFont typeface="Arial"/>
              <a:buChar char="•"/>
              <a:defRPr sz="2800" kern="1200">
                <a:solidFill>
                  <a:schemeClr val="tx2"/>
                </a:solidFill>
                <a:latin typeface="+mn-lt"/>
                <a:ea typeface="+mn-ea"/>
                <a:cs typeface="+mn-cs"/>
              </a:defRPr>
            </a:lvl3pPr>
            <a:lvl4pPr marL="1600200" indent="-228600" algn="l" defTabSz="457200" rtl="0" eaLnBrk="1" latinLnBrk="0" hangingPunct="1">
              <a:spcBef>
                <a:spcPct val="20000"/>
              </a:spcBef>
              <a:buFont typeface="Arial"/>
              <a:buChar char="•"/>
              <a:defRPr sz="2800" kern="1200">
                <a:solidFill>
                  <a:schemeClr val="tx2"/>
                </a:solidFill>
                <a:latin typeface="+mn-lt"/>
                <a:ea typeface="+mn-ea"/>
                <a:cs typeface="+mn-cs"/>
              </a:defRPr>
            </a:lvl4pPr>
            <a:lvl5pPr marL="2057400" indent="-228600" algn="l" defTabSz="457200" rtl="0" eaLnBrk="1" latinLnBrk="0" hangingPunct="1">
              <a:spcBef>
                <a:spcPct val="20000"/>
              </a:spcBef>
              <a:buFont typeface="Arial"/>
              <a:buChar char="•"/>
              <a:defRPr sz="2800" kern="1200">
                <a:solidFill>
                  <a:schemeClr val="tx2"/>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endParaRPr lang="en-US" sz="2800" dirty="0">
              <a:solidFill>
                <a:srgbClr val="002060"/>
              </a:solidFill>
            </a:endParaRPr>
          </a:p>
        </p:txBody>
      </p:sp>
      <p:sp>
        <p:nvSpPr>
          <p:cNvPr id="8" name="TextBox 7"/>
          <p:cNvSpPr txBox="1"/>
          <p:nvPr/>
        </p:nvSpPr>
        <p:spPr>
          <a:xfrm>
            <a:off x="7293935" y="1765005"/>
            <a:ext cx="1697837" cy="2862322"/>
          </a:xfrm>
          <a:prstGeom prst="rect">
            <a:avLst/>
          </a:prstGeom>
          <a:noFill/>
        </p:spPr>
        <p:txBody>
          <a:bodyPr wrap="none" rtlCol="0">
            <a:spAutoFit/>
          </a:bodyPr>
          <a:lstStyle/>
          <a:p>
            <a:r>
              <a:rPr lang="en-US" b="1" dirty="0" smtClean="0"/>
              <a:t>ASAP estimates:</a:t>
            </a:r>
          </a:p>
          <a:p>
            <a:r>
              <a:rPr lang="en-US" dirty="0" smtClean="0">
                <a:solidFill>
                  <a:srgbClr val="F3AF85"/>
                </a:solidFill>
              </a:rPr>
              <a:t>2021 MT</a:t>
            </a:r>
          </a:p>
          <a:p>
            <a:r>
              <a:rPr lang="en-US" dirty="0" smtClean="0"/>
              <a:t>2023 MT</a:t>
            </a:r>
          </a:p>
          <a:p>
            <a:endParaRPr lang="en-US" dirty="0"/>
          </a:p>
          <a:p>
            <a:r>
              <a:rPr lang="en-US" b="1" dirty="0" smtClean="0"/>
              <a:t>Projections:</a:t>
            </a:r>
          </a:p>
          <a:p>
            <a:r>
              <a:rPr lang="en-US" dirty="0" smtClean="0">
                <a:solidFill>
                  <a:srgbClr val="006600"/>
                </a:solidFill>
              </a:rPr>
              <a:t>2021 MT</a:t>
            </a:r>
          </a:p>
          <a:p>
            <a:r>
              <a:rPr lang="en-US" sz="1600" dirty="0" smtClean="0">
                <a:solidFill>
                  <a:srgbClr val="006600"/>
                </a:solidFill>
              </a:rPr>
              <a:t>(</a:t>
            </a:r>
            <a:r>
              <a:rPr lang="en-US" sz="1600" dirty="0" err="1" smtClean="0">
                <a:solidFill>
                  <a:srgbClr val="006600"/>
                </a:solidFill>
              </a:rPr>
              <a:t>Frebuild</a:t>
            </a:r>
            <a:r>
              <a:rPr lang="en-US" sz="1600" dirty="0" smtClean="0">
                <a:solidFill>
                  <a:srgbClr val="006600"/>
                </a:solidFill>
              </a:rPr>
              <a:t>, 0.12)</a:t>
            </a:r>
          </a:p>
          <a:p>
            <a:endParaRPr lang="en-US" dirty="0" smtClean="0">
              <a:solidFill>
                <a:srgbClr val="FF00FF"/>
              </a:solidFill>
            </a:endParaRPr>
          </a:p>
          <a:p>
            <a:r>
              <a:rPr lang="en-US" dirty="0" smtClean="0">
                <a:solidFill>
                  <a:srgbClr val="FF00FF"/>
                </a:solidFill>
              </a:rPr>
              <a:t>2023 MT</a:t>
            </a:r>
          </a:p>
          <a:p>
            <a:r>
              <a:rPr lang="en-US" sz="1600" dirty="0" smtClean="0">
                <a:solidFill>
                  <a:srgbClr val="FF00FF"/>
                </a:solidFill>
              </a:rPr>
              <a:t>(</a:t>
            </a:r>
            <a:r>
              <a:rPr lang="en-US" sz="1600" dirty="0" err="1" smtClean="0">
                <a:solidFill>
                  <a:srgbClr val="FF00FF"/>
                </a:solidFill>
              </a:rPr>
              <a:t>Frebuild</a:t>
            </a:r>
            <a:r>
              <a:rPr lang="en-US" sz="1600" dirty="0" smtClean="0">
                <a:solidFill>
                  <a:srgbClr val="FF00FF"/>
                </a:solidFill>
              </a:rPr>
              <a:t>, 0.11)</a:t>
            </a:r>
            <a:endParaRPr lang="en-US" sz="1600" dirty="0">
              <a:solidFill>
                <a:srgbClr val="FF00FF"/>
              </a:solidFill>
            </a:endParaRPr>
          </a:p>
        </p:txBody>
      </p:sp>
      <p:pic>
        <p:nvPicPr>
          <p:cNvPr id="7" name="Picture 6"/>
          <p:cNvPicPr>
            <a:picLocks noChangeAspect="1"/>
          </p:cNvPicPr>
          <p:nvPr/>
        </p:nvPicPr>
        <p:blipFill rotWithShape="1">
          <a:blip r:embed="rId3"/>
          <a:srcRect r="32915" b="38948"/>
          <a:stretch/>
        </p:blipFill>
        <p:spPr>
          <a:xfrm>
            <a:off x="220340" y="892359"/>
            <a:ext cx="7085701" cy="5359873"/>
          </a:xfrm>
          <a:prstGeom prst="rect">
            <a:avLst/>
          </a:prstGeom>
        </p:spPr>
      </p:pic>
    </p:spTree>
    <p:extLst>
      <p:ext uri="{BB962C8B-B14F-4D97-AF65-F5344CB8AC3E}">
        <p14:creationId xmlns:p14="http://schemas.microsoft.com/office/powerpoint/2010/main" val="1238884878"/>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r="32822" b="36358"/>
          <a:stretch/>
        </p:blipFill>
        <p:spPr>
          <a:xfrm>
            <a:off x="-33009" y="986074"/>
            <a:ext cx="7397579" cy="4826151"/>
          </a:xfrm>
          <a:prstGeom prst="rect">
            <a:avLst/>
          </a:prstGeom>
        </p:spPr>
      </p:pic>
      <p:sp>
        <p:nvSpPr>
          <p:cNvPr id="2" name="Title 1"/>
          <p:cNvSpPr>
            <a:spLocks noGrp="1"/>
          </p:cNvSpPr>
          <p:nvPr>
            <p:ph type="title"/>
          </p:nvPr>
        </p:nvSpPr>
        <p:spPr/>
        <p:txBody>
          <a:bodyPr/>
          <a:lstStyle/>
          <a:p>
            <a:r>
              <a:rPr lang="en-US" dirty="0" smtClean="0"/>
              <a:t>Maturity</a:t>
            </a:r>
            <a:endParaRPr lang="en-US" dirty="0"/>
          </a:p>
        </p:txBody>
      </p:sp>
      <p:sp>
        <p:nvSpPr>
          <p:cNvPr id="6" name="TextBox 5"/>
          <p:cNvSpPr txBox="1"/>
          <p:nvPr/>
        </p:nvSpPr>
        <p:spPr>
          <a:xfrm>
            <a:off x="7123814" y="209181"/>
            <a:ext cx="2172581" cy="1107996"/>
          </a:xfrm>
          <a:prstGeom prst="rect">
            <a:avLst/>
          </a:prstGeom>
          <a:noFill/>
        </p:spPr>
        <p:txBody>
          <a:bodyPr wrap="square" rtlCol="0">
            <a:spAutoFit/>
          </a:bodyPr>
          <a:lstStyle/>
          <a:p>
            <a:r>
              <a:rPr lang="en-US" sz="2200" dirty="0">
                <a:solidFill>
                  <a:srgbClr val="002060"/>
                </a:solidFill>
              </a:rPr>
              <a:t>Recent 5-year averages for </a:t>
            </a:r>
            <a:r>
              <a:rPr lang="en-US" sz="2200" dirty="0" smtClean="0">
                <a:solidFill>
                  <a:srgbClr val="002060"/>
                </a:solidFill>
              </a:rPr>
              <a:t>2023 </a:t>
            </a:r>
            <a:r>
              <a:rPr lang="en-US" sz="2200" dirty="0">
                <a:solidFill>
                  <a:srgbClr val="002060"/>
                </a:solidFill>
              </a:rPr>
              <a:t>MT and </a:t>
            </a:r>
            <a:r>
              <a:rPr lang="en-US" sz="2200" dirty="0" smtClean="0">
                <a:solidFill>
                  <a:schemeClr val="tx1">
                    <a:lumMod val="50000"/>
                    <a:lumOff val="50000"/>
                  </a:schemeClr>
                </a:solidFill>
              </a:rPr>
              <a:t>2021 MT</a:t>
            </a:r>
            <a:endParaRPr lang="en-US" sz="2200" dirty="0">
              <a:solidFill>
                <a:schemeClr val="tx1">
                  <a:lumMod val="50000"/>
                  <a:lumOff val="50000"/>
                </a:schemeClr>
              </a:solidFill>
            </a:endParaRPr>
          </a:p>
        </p:txBody>
      </p:sp>
      <p:sp>
        <p:nvSpPr>
          <p:cNvPr id="7" name="TextBox 6"/>
          <p:cNvSpPr txBox="1"/>
          <p:nvPr/>
        </p:nvSpPr>
        <p:spPr>
          <a:xfrm>
            <a:off x="7038752" y="4189075"/>
            <a:ext cx="2215111" cy="430887"/>
          </a:xfrm>
          <a:prstGeom prst="rect">
            <a:avLst/>
          </a:prstGeom>
          <a:noFill/>
        </p:spPr>
        <p:txBody>
          <a:bodyPr wrap="square" rtlCol="0">
            <a:spAutoFit/>
          </a:bodyPr>
          <a:lstStyle/>
          <a:p>
            <a:r>
              <a:rPr lang="en-US" sz="2100" dirty="0" smtClean="0">
                <a:solidFill>
                  <a:srgbClr val="002060"/>
                </a:solidFill>
              </a:rPr>
              <a:t>Age-1 = 0.04 </a:t>
            </a:r>
            <a:r>
              <a:rPr lang="en-US" sz="2100" dirty="0" smtClean="0">
                <a:solidFill>
                  <a:schemeClr val="tx1">
                    <a:lumMod val="50000"/>
                    <a:lumOff val="50000"/>
                  </a:schemeClr>
                </a:solidFill>
              </a:rPr>
              <a:t>(0.18)</a:t>
            </a:r>
            <a:endParaRPr lang="en-US" sz="2100" dirty="0">
              <a:solidFill>
                <a:schemeClr val="tx1">
                  <a:lumMod val="50000"/>
                  <a:lumOff val="50000"/>
                </a:schemeClr>
              </a:solidFill>
            </a:endParaRPr>
          </a:p>
        </p:txBody>
      </p:sp>
      <p:sp>
        <p:nvSpPr>
          <p:cNvPr id="8" name="TextBox 7"/>
          <p:cNvSpPr txBox="1"/>
          <p:nvPr/>
        </p:nvSpPr>
        <p:spPr>
          <a:xfrm>
            <a:off x="7038752" y="2762968"/>
            <a:ext cx="2183212" cy="415498"/>
          </a:xfrm>
          <a:prstGeom prst="rect">
            <a:avLst/>
          </a:prstGeom>
          <a:noFill/>
        </p:spPr>
        <p:txBody>
          <a:bodyPr wrap="square" rtlCol="0">
            <a:spAutoFit/>
          </a:bodyPr>
          <a:lstStyle/>
          <a:p>
            <a:r>
              <a:rPr lang="en-US" sz="2100" dirty="0" smtClean="0">
                <a:solidFill>
                  <a:srgbClr val="002060"/>
                </a:solidFill>
              </a:rPr>
              <a:t>Age-2 = 0.67 </a:t>
            </a:r>
            <a:r>
              <a:rPr lang="en-US" sz="2100" dirty="0" smtClean="0">
                <a:solidFill>
                  <a:schemeClr val="tx1">
                    <a:lumMod val="50000"/>
                    <a:lumOff val="50000"/>
                  </a:schemeClr>
                </a:solidFill>
              </a:rPr>
              <a:t>(0.71)</a:t>
            </a:r>
            <a:endParaRPr lang="en-US" sz="2100" dirty="0">
              <a:solidFill>
                <a:schemeClr val="tx1">
                  <a:lumMod val="50000"/>
                  <a:lumOff val="50000"/>
                </a:schemeClr>
              </a:solidFill>
            </a:endParaRPr>
          </a:p>
        </p:txBody>
      </p:sp>
      <p:sp>
        <p:nvSpPr>
          <p:cNvPr id="9" name="TextBox 8"/>
          <p:cNvSpPr txBox="1"/>
          <p:nvPr/>
        </p:nvSpPr>
        <p:spPr>
          <a:xfrm>
            <a:off x="7038753" y="1869201"/>
            <a:ext cx="2257642" cy="415498"/>
          </a:xfrm>
          <a:prstGeom prst="rect">
            <a:avLst/>
          </a:prstGeom>
          <a:noFill/>
        </p:spPr>
        <p:txBody>
          <a:bodyPr wrap="square" rtlCol="0">
            <a:spAutoFit/>
          </a:bodyPr>
          <a:lstStyle/>
          <a:p>
            <a:r>
              <a:rPr lang="en-US" sz="2100" dirty="0" smtClean="0">
                <a:solidFill>
                  <a:srgbClr val="002060"/>
                </a:solidFill>
              </a:rPr>
              <a:t>Age-3 = 0.99 </a:t>
            </a:r>
            <a:r>
              <a:rPr lang="en-US" sz="2100" dirty="0" smtClean="0">
                <a:solidFill>
                  <a:schemeClr val="tx1">
                    <a:lumMod val="50000"/>
                    <a:lumOff val="50000"/>
                  </a:schemeClr>
                </a:solidFill>
              </a:rPr>
              <a:t>(0.94)</a:t>
            </a:r>
            <a:endParaRPr lang="en-US" sz="2100" dirty="0">
              <a:solidFill>
                <a:schemeClr val="tx1">
                  <a:lumMod val="50000"/>
                  <a:lumOff val="50000"/>
                </a:schemeClr>
              </a:solidFill>
            </a:endParaRPr>
          </a:p>
        </p:txBody>
      </p:sp>
    </p:spTree>
    <p:extLst>
      <p:ext uri="{BB962C8B-B14F-4D97-AF65-F5344CB8AC3E}">
        <p14:creationId xmlns:p14="http://schemas.microsoft.com/office/powerpoint/2010/main" val="1654086856"/>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r="34785" b="38324"/>
          <a:stretch/>
        </p:blipFill>
        <p:spPr>
          <a:xfrm>
            <a:off x="13632" y="968159"/>
            <a:ext cx="6877362" cy="5183102"/>
          </a:xfrm>
          <a:prstGeom prst="rect">
            <a:avLst/>
          </a:prstGeom>
        </p:spPr>
      </p:pic>
      <p:sp>
        <p:nvSpPr>
          <p:cNvPr id="2" name="Title 1"/>
          <p:cNvSpPr>
            <a:spLocks noGrp="1"/>
          </p:cNvSpPr>
          <p:nvPr>
            <p:ph type="title"/>
          </p:nvPr>
        </p:nvSpPr>
        <p:spPr/>
        <p:txBody>
          <a:bodyPr/>
          <a:lstStyle/>
          <a:p>
            <a:r>
              <a:rPr lang="en-US" dirty="0" smtClean="0"/>
              <a:t>SSB Weight-at-age</a:t>
            </a:r>
            <a:endParaRPr lang="en-US" dirty="0"/>
          </a:p>
        </p:txBody>
      </p:sp>
    </p:spTree>
    <p:extLst>
      <p:ext uri="{BB962C8B-B14F-4D97-AF65-F5344CB8AC3E}">
        <p14:creationId xmlns:p14="http://schemas.microsoft.com/office/powerpoint/2010/main" val="2861573659"/>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35873" y="84642"/>
            <a:ext cx="5639062" cy="6784848"/>
          </a:xfrm>
          <a:prstGeom prst="rect">
            <a:avLst/>
          </a:prstGeom>
        </p:spPr>
      </p:pic>
      <p:sp>
        <p:nvSpPr>
          <p:cNvPr id="6" name="Title 3"/>
          <p:cNvSpPr txBox="1">
            <a:spLocks/>
          </p:cNvSpPr>
          <p:nvPr/>
        </p:nvSpPr>
        <p:spPr>
          <a:xfrm>
            <a:off x="109136" y="254849"/>
            <a:ext cx="3525031" cy="2706715"/>
          </a:xfrm>
          <a:prstGeom prst="rect">
            <a:avLst/>
          </a:prstGeom>
        </p:spPr>
        <p:txBody>
          <a:bodyPr vert="horz" lIns="91440" tIns="45720" rIns="91440" bIns="45720" rtlCol="0" anchor="t" anchorCtr="0">
            <a:normAutofit/>
          </a:bodyPr>
          <a:lstStyle>
            <a:lvl1pPr algn="l" defTabSz="457200" rtl="0" eaLnBrk="1" latinLnBrk="0" hangingPunct="1">
              <a:spcBef>
                <a:spcPct val="0"/>
              </a:spcBef>
              <a:buNone/>
              <a:defRPr sz="3600" b="1" i="0" kern="1200">
                <a:solidFill>
                  <a:schemeClr val="accent1"/>
                </a:solidFill>
                <a:latin typeface="+mj-lt"/>
                <a:ea typeface="+mj-ea"/>
                <a:cs typeface="Arial Narrow Bold"/>
              </a:defRPr>
            </a:lvl1pPr>
          </a:lstStyle>
          <a:p>
            <a:r>
              <a:rPr lang="en-US" sz="3200" dirty="0" smtClean="0">
                <a:latin typeface="+mn-lt"/>
              </a:rPr>
              <a:t>ASAP estimates:</a:t>
            </a:r>
          </a:p>
          <a:p>
            <a:r>
              <a:rPr lang="en-US" sz="3000" b="0" dirty="0" smtClean="0">
                <a:solidFill>
                  <a:srgbClr val="002060"/>
                </a:solidFill>
                <a:latin typeface="+mn-lt"/>
              </a:rPr>
              <a:t>SSB and recruitment time series</a:t>
            </a:r>
            <a:endParaRPr lang="en-US" sz="3000" b="0" dirty="0">
              <a:solidFill>
                <a:srgbClr val="002060"/>
              </a:solidFill>
              <a:latin typeface="+mn-lt"/>
            </a:endParaRPr>
          </a:p>
        </p:txBody>
      </p:sp>
    </p:spTree>
    <p:extLst>
      <p:ext uri="{BB962C8B-B14F-4D97-AF65-F5344CB8AC3E}">
        <p14:creationId xmlns:p14="http://schemas.microsoft.com/office/powerpoint/2010/main" val="1815829921"/>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1415" t="7770" r="17534" b="1856"/>
          <a:stretch/>
        </p:blipFill>
        <p:spPr>
          <a:xfrm>
            <a:off x="4520398" y="893429"/>
            <a:ext cx="4355056" cy="5842766"/>
          </a:xfrm>
          <a:prstGeom prst="rect">
            <a:avLst/>
          </a:prstGeom>
        </p:spPr>
      </p:pic>
      <p:sp>
        <p:nvSpPr>
          <p:cNvPr id="6" name="Title 3"/>
          <p:cNvSpPr txBox="1">
            <a:spLocks/>
          </p:cNvSpPr>
          <p:nvPr/>
        </p:nvSpPr>
        <p:spPr>
          <a:xfrm>
            <a:off x="109136" y="254849"/>
            <a:ext cx="6196130" cy="788987"/>
          </a:xfrm>
          <a:prstGeom prst="rect">
            <a:avLst/>
          </a:prstGeom>
        </p:spPr>
        <p:txBody>
          <a:bodyPr vert="horz" lIns="91440" tIns="45720" rIns="91440" bIns="45720" rtlCol="0" anchor="t" anchorCtr="0">
            <a:normAutofit/>
          </a:bodyPr>
          <a:lstStyle>
            <a:lvl1pPr algn="l" defTabSz="457200" rtl="0" eaLnBrk="1" latinLnBrk="0" hangingPunct="1">
              <a:spcBef>
                <a:spcPct val="0"/>
              </a:spcBef>
              <a:buNone/>
              <a:defRPr sz="3600" b="1" i="0" kern="1200">
                <a:solidFill>
                  <a:schemeClr val="accent1"/>
                </a:solidFill>
                <a:latin typeface="+mj-lt"/>
                <a:ea typeface="+mj-ea"/>
                <a:cs typeface="Arial Narrow Bold"/>
              </a:defRPr>
            </a:lvl1pPr>
          </a:lstStyle>
          <a:p>
            <a:r>
              <a:rPr lang="en-US" sz="3200" dirty="0" smtClean="0">
                <a:latin typeface="+mn-lt"/>
              </a:rPr>
              <a:t>ASAP estimates: </a:t>
            </a:r>
            <a:r>
              <a:rPr lang="en-US" sz="3000" b="0" dirty="0" smtClean="0">
                <a:solidFill>
                  <a:srgbClr val="002060"/>
                </a:solidFill>
                <a:latin typeface="+mn-lt"/>
              </a:rPr>
              <a:t>Selectivity</a:t>
            </a:r>
            <a:endParaRPr lang="en-US" sz="3000" b="0" dirty="0">
              <a:solidFill>
                <a:srgbClr val="002060"/>
              </a:solidFill>
              <a:latin typeface="+mn-lt"/>
            </a:endParaRPr>
          </a:p>
        </p:txBody>
      </p:sp>
      <p:pic>
        <p:nvPicPr>
          <p:cNvPr id="2" name="Picture 1"/>
          <p:cNvPicPr>
            <a:picLocks noChangeAspect="1"/>
          </p:cNvPicPr>
          <p:nvPr/>
        </p:nvPicPr>
        <p:blipFill rotWithShape="1">
          <a:blip r:embed="rId4">
            <a:extLst>
              <a:ext uri="{28A0092B-C50C-407E-A947-70E740481C1C}">
                <a14:useLocalDpi xmlns:a14="http://schemas.microsoft.com/office/drawing/2010/main" val="0"/>
              </a:ext>
            </a:extLst>
          </a:blip>
          <a:srcRect t="7401" r="14866"/>
          <a:stretch/>
        </p:blipFill>
        <p:spPr>
          <a:xfrm>
            <a:off x="29714" y="893429"/>
            <a:ext cx="4411262" cy="5773024"/>
          </a:xfrm>
          <a:prstGeom prst="rect">
            <a:avLst/>
          </a:prstGeom>
        </p:spPr>
      </p:pic>
    </p:spTree>
    <p:extLst>
      <p:ext uri="{BB962C8B-B14F-4D97-AF65-F5344CB8AC3E}">
        <p14:creationId xmlns:p14="http://schemas.microsoft.com/office/powerpoint/2010/main" val="406375363"/>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srcRect r="33107" b="33145"/>
          <a:stretch/>
        </p:blipFill>
        <p:spPr>
          <a:xfrm>
            <a:off x="4685720" y="1116246"/>
            <a:ext cx="4294446" cy="4196428"/>
          </a:xfrm>
          <a:prstGeom prst="rect">
            <a:avLst/>
          </a:prstGeom>
        </p:spPr>
      </p:pic>
      <p:pic>
        <p:nvPicPr>
          <p:cNvPr id="3" name="Picture 2"/>
          <p:cNvPicPr>
            <a:picLocks noChangeAspect="1"/>
          </p:cNvPicPr>
          <p:nvPr/>
        </p:nvPicPr>
        <p:blipFill rotWithShape="1">
          <a:blip r:embed="rId4"/>
          <a:srcRect r="33603" b="33823"/>
          <a:stretch/>
        </p:blipFill>
        <p:spPr>
          <a:xfrm>
            <a:off x="336756" y="1125400"/>
            <a:ext cx="4262548" cy="4153897"/>
          </a:xfrm>
          <a:prstGeom prst="rect">
            <a:avLst/>
          </a:prstGeom>
        </p:spPr>
      </p:pic>
      <p:sp>
        <p:nvSpPr>
          <p:cNvPr id="6" name="Title 3"/>
          <p:cNvSpPr txBox="1">
            <a:spLocks/>
          </p:cNvSpPr>
          <p:nvPr/>
        </p:nvSpPr>
        <p:spPr>
          <a:xfrm>
            <a:off x="109136" y="254849"/>
            <a:ext cx="6872432" cy="788987"/>
          </a:xfrm>
          <a:prstGeom prst="rect">
            <a:avLst/>
          </a:prstGeom>
        </p:spPr>
        <p:txBody>
          <a:bodyPr vert="horz" lIns="91440" tIns="45720" rIns="91440" bIns="45720" rtlCol="0" anchor="t" anchorCtr="0">
            <a:normAutofit/>
          </a:bodyPr>
          <a:lstStyle>
            <a:lvl1pPr algn="l" defTabSz="457200" rtl="0" eaLnBrk="1" latinLnBrk="0" hangingPunct="1">
              <a:spcBef>
                <a:spcPct val="0"/>
              </a:spcBef>
              <a:buNone/>
              <a:defRPr sz="3600" b="1" i="0" kern="1200">
                <a:solidFill>
                  <a:schemeClr val="accent1"/>
                </a:solidFill>
                <a:latin typeface="+mj-lt"/>
                <a:ea typeface="+mj-ea"/>
                <a:cs typeface="Arial Narrow Bold"/>
              </a:defRPr>
            </a:lvl1pPr>
          </a:lstStyle>
          <a:p>
            <a:r>
              <a:rPr lang="en-US" sz="3200" dirty="0" smtClean="0">
                <a:latin typeface="+mn-lt"/>
              </a:rPr>
              <a:t>ASAP estimates: </a:t>
            </a:r>
            <a:r>
              <a:rPr lang="en-US" sz="3000" b="0" dirty="0" smtClean="0">
                <a:solidFill>
                  <a:srgbClr val="002060"/>
                </a:solidFill>
                <a:latin typeface="+mn-lt"/>
              </a:rPr>
              <a:t>Terminal year estimates</a:t>
            </a:r>
            <a:endParaRPr lang="en-US" sz="3000" b="0" dirty="0">
              <a:solidFill>
                <a:srgbClr val="002060"/>
              </a:solidFill>
              <a:latin typeface="+mn-lt"/>
            </a:endParaRPr>
          </a:p>
        </p:txBody>
      </p:sp>
    </p:spTree>
    <p:extLst>
      <p:ext uri="{BB962C8B-B14F-4D97-AF65-F5344CB8AC3E}">
        <p14:creationId xmlns:p14="http://schemas.microsoft.com/office/powerpoint/2010/main" val="985864588"/>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F0F0F0"/>
        </a:solidFill>
        <a:effectLst/>
      </p:bgPr>
    </p:bg>
    <p:spTree>
      <p:nvGrpSpPr>
        <p:cNvPr id="1" name=""/>
        <p:cNvGrpSpPr/>
        <p:nvPr/>
      </p:nvGrpSpPr>
      <p:grpSpPr>
        <a:xfrm>
          <a:off x="0" y="0"/>
          <a:ext cx="0" cy="0"/>
          <a:chOff x="0" y="0"/>
          <a:chExt cx="0" cy="0"/>
        </a:xfrm>
      </p:grpSpPr>
      <p:sp>
        <p:nvSpPr>
          <p:cNvPr id="6" name="Title 3"/>
          <p:cNvSpPr txBox="1">
            <a:spLocks/>
          </p:cNvSpPr>
          <p:nvPr/>
        </p:nvSpPr>
        <p:spPr>
          <a:xfrm>
            <a:off x="109136" y="254849"/>
            <a:ext cx="5644507" cy="1079817"/>
          </a:xfrm>
          <a:prstGeom prst="rect">
            <a:avLst/>
          </a:prstGeom>
        </p:spPr>
        <p:txBody>
          <a:bodyPr vert="horz" lIns="91440" tIns="45720" rIns="91440" bIns="45720" rtlCol="0" anchor="t" anchorCtr="0">
            <a:normAutofit/>
          </a:bodyPr>
          <a:lstStyle>
            <a:lvl1pPr algn="l" defTabSz="457200" rtl="0" eaLnBrk="1" latinLnBrk="0" hangingPunct="1">
              <a:spcBef>
                <a:spcPct val="0"/>
              </a:spcBef>
              <a:buNone/>
              <a:defRPr sz="3600" b="1" i="0" kern="1200">
                <a:solidFill>
                  <a:schemeClr val="accent1"/>
                </a:solidFill>
                <a:latin typeface="+mj-lt"/>
                <a:ea typeface="+mj-ea"/>
                <a:cs typeface="Arial Narrow Bold"/>
              </a:defRPr>
            </a:lvl1pPr>
          </a:lstStyle>
          <a:p>
            <a:r>
              <a:rPr lang="en-US" sz="3200" dirty="0" smtClean="0">
                <a:latin typeface="+mn-lt"/>
              </a:rPr>
              <a:t>Long-term projections</a:t>
            </a:r>
            <a:endParaRPr lang="en-US" sz="3200" dirty="0">
              <a:latin typeface="+mn-lt"/>
            </a:endParaRPr>
          </a:p>
        </p:txBody>
      </p:sp>
      <p:sp>
        <p:nvSpPr>
          <p:cNvPr id="3" name="Content Placeholder 4"/>
          <p:cNvSpPr txBox="1">
            <a:spLocks/>
          </p:cNvSpPr>
          <p:nvPr/>
        </p:nvSpPr>
        <p:spPr>
          <a:xfrm>
            <a:off x="109136" y="893410"/>
            <a:ext cx="9089456" cy="5896710"/>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2"/>
                </a:solidFill>
                <a:latin typeface="+mn-lt"/>
                <a:ea typeface="+mn-ea"/>
                <a:cs typeface="+mn-cs"/>
              </a:defRPr>
            </a:lvl1pPr>
            <a:lvl2pPr marL="742950" indent="-285750" algn="l" defTabSz="457200" rtl="0" eaLnBrk="1" latinLnBrk="0" hangingPunct="1">
              <a:spcBef>
                <a:spcPct val="20000"/>
              </a:spcBef>
              <a:buFont typeface="Arial"/>
              <a:buChar char="•"/>
              <a:defRPr sz="3200" kern="1200">
                <a:solidFill>
                  <a:schemeClr val="tx2"/>
                </a:solidFill>
                <a:latin typeface="+mn-lt"/>
                <a:ea typeface="+mn-ea"/>
                <a:cs typeface="+mn-cs"/>
              </a:defRPr>
            </a:lvl2pPr>
            <a:lvl3pPr marL="1143000" indent="-228600" algn="l" defTabSz="457200" rtl="0" eaLnBrk="1" latinLnBrk="0" hangingPunct="1">
              <a:spcBef>
                <a:spcPct val="20000"/>
              </a:spcBef>
              <a:buFont typeface="Arial"/>
              <a:buChar char="•"/>
              <a:defRPr sz="2800" kern="1200">
                <a:solidFill>
                  <a:schemeClr val="tx2"/>
                </a:solidFill>
                <a:latin typeface="+mn-lt"/>
                <a:ea typeface="+mn-ea"/>
                <a:cs typeface="+mn-cs"/>
              </a:defRPr>
            </a:lvl3pPr>
            <a:lvl4pPr marL="1600200" indent="-228600" algn="l" defTabSz="457200" rtl="0" eaLnBrk="1" latinLnBrk="0" hangingPunct="1">
              <a:spcBef>
                <a:spcPct val="20000"/>
              </a:spcBef>
              <a:buFont typeface="Arial"/>
              <a:buChar char="•"/>
              <a:defRPr sz="2800" kern="1200">
                <a:solidFill>
                  <a:schemeClr val="tx2"/>
                </a:solidFill>
                <a:latin typeface="+mn-lt"/>
                <a:ea typeface="+mn-ea"/>
                <a:cs typeface="+mn-cs"/>
              </a:defRPr>
            </a:lvl4pPr>
            <a:lvl5pPr marL="2057400" indent="-228600" algn="l" defTabSz="457200" rtl="0" eaLnBrk="1" latinLnBrk="0" hangingPunct="1">
              <a:spcBef>
                <a:spcPct val="20000"/>
              </a:spcBef>
              <a:buFont typeface="Arial"/>
              <a:buChar char="•"/>
              <a:defRPr sz="2800" kern="1200">
                <a:solidFill>
                  <a:schemeClr val="tx2"/>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buFont typeface="Wingdings" panose="05000000000000000000" pitchFamily="2" charset="2"/>
              <a:buChar char="§"/>
            </a:pPr>
            <a:endParaRPr lang="en-US" sz="2800" dirty="0" smtClean="0"/>
          </a:p>
          <a:p>
            <a:pPr marL="0" indent="0">
              <a:buNone/>
            </a:pPr>
            <a:endParaRPr lang="en-US" sz="2800" dirty="0" smtClean="0"/>
          </a:p>
          <a:p>
            <a:pPr marL="0" indent="0">
              <a:buNone/>
            </a:pPr>
            <a:endParaRPr lang="en-US" sz="2800" dirty="0" smtClean="0"/>
          </a:p>
        </p:txBody>
      </p:sp>
      <p:sp>
        <p:nvSpPr>
          <p:cNvPr id="4" name="Content Placeholder 4"/>
          <p:cNvSpPr txBox="1">
            <a:spLocks/>
          </p:cNvSpPr>
          <p:nvPr/>
        </p:nvSpPr>
        <p:spPr>
          <a:xfrm>
            <a:off x="213360" y="1170298"/>
            <a:ext cx="8930640" cy="5080377"/>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2"/>
                </a:solidFill>
                <a:latin typeface="+mn-lt"/>
                <a:ea typeface="+mn-ea"/>
                <a:cs typeface="+mn-cs"/>
              </a:defRPr>
            </a:lvl1pPr>
            <a:lvl2pPr marL="742950" indent="-285750" algn="l" defTabSz="457200" rtl="0" eaLnBrk="1" latinLnBrk="0" hangingPunct="1">
              <a:spcBef>
                <a:spcPct val="20000"/>
              </a:spcBef>
              <a:buFont typeface="Arial"/>
              <a:buChar char="•"/>
              <a:defRPr sz="3200" kern="1200">
                <a:solidFill>
                  <a:schemeClr val="tx2"/>
                </a:solidFill>
                <a:latin typeface="+mn-lt"/>
                <a:ea typeface="+mn-ea"/>
                <a:cs typeface="+mn-cs"/>
              </a:defRPr>
            </a:lvl2pPr>
            <a:lvl3pPr marL="1143000" indent="-228600" algn="l" defTabSz="457200" rtl="0" eaLnBrk="1" latinLnBrk="0" hangingPunct="1">
              <a:spcBef>
                <a:spcPct val="20000"/>
              </a:spcBef>
              <a:buFont typeface="Arial"/>
              <a:buChar char="•"/>
              <a:defRPr sz="2800" kern="1200">
                <a:solidFill>
                  <a:schemeClr val="tx2"/>
                </a:solidFill>
                <a:latin typeface="+mn-lt"/>
                <a:ea typeface="+mn-ea"/>
                <a:cs typeface="+mn-cs"/>
              </a:defRPr>
            </a:lvl3pPr>
            <a:lvl4pPr marL="1600200" indent="-228600" algn="l" defTabSz="457200" rtl="0" eaLnBrk="1" latinLnBrk="0" hangingPunct="1">
              <a:spcBef>
                <a:spcPct val="20000"/>
              </a:spcBef>
              <a:buFont typeface="Arial"/>
              <a:buChar char="•"/>
              <a:defRPr sz="2800" kern="1200">
                <a:solidFill>
                  <a:schemeClr val="tx2"/>
                </a:solidFill>
                <a:latin typeface="+mn-lt"/>
                <a:ea typeface="+mn-ea"/>
                <a:cs typeface="+mn-cs"/>
              </a:defRPr>
            </a:lvl4pPr>
            <a:lvl5pPr marL="2057400" indent="-228600" algn="l" defTabSz="457200" rtl="0" eaLnBrk="1" latinLnBrk="0" hangingPunct="1">
              <a:spcBef>
                <a:spcPct val="20000"/>
              </a:spcBef>
              <a:buFont typeface="Arial"/>
              <a:buChar char="•"/>
              <a:defRPr sz="2800" kern="1200">
                <a:solidFill>
                  <a:schemeClr val="tx2"/>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buFont typeface="Wingdings" panose="05000000000000000000" pitchFamily="2" charset="2"/>
              <a:buChar char="§"/>
            </a:pPr>
            <a:r>
              <a:rPr lang="en-US" sz="2800" dirty="0" smtClean="0">
                <a:solidFill>
                  <a:srgbClr val="002060"/>
                </a:solidFill>
              </a:rPr>
              <a:t>100-year projections at F</a:t>
            </a:r>
            <a:r>
              <a:rPr lang="en-US" sz="2800" baseline="-25000" dirty="0" smtClean="0">
                <a:solidFill>
                  <a:srgbClr val="002060"/>
                </a:solidFill>
              </a:rPr>
              <a:t>40%</a:t>
            </a:r>
            <a:r>
              <a:rPr lang="en-US" sz="2800" dirty="0" smtClean="0">
                <a:solidFill>
                  <a:srgbClr val="002060"/>
                </a:solidFill>
              </a:rPr>
              <a:t> (0.21) from 2000 numbers-at-age estimates for 2023 from MCMC simulations</a:t>
            </a:r>
          </a:p>
          <a:p>
            <a:pPr>
              <a:buFont typeface="Wingdings" panose="05000000000000000000" pitchFamily="2" charset="2"/>
              <a:buChar char="§"/>
            </a:pPr>
            <a:r>
              <a:rPr lang="en-US" sz="2800" dirty="0" smtClean="0">
                <a:solidFill>
                  <a:srgbClr val="002060"/>
                </a:solidFill>
              </a:rPr>
              <a:t>Recent 5-year averages used for weight-at-age and proportion mature-at-age estimates</a:t>
            </a:r>
          </a:p>
          <a:p>
            <a:pPr>
              <a:buFont typeface="Wingdings" panose="05000000000000000000" pitchFamily="2" charset="2"/>
              <a:buChar char="§"/>
            </a:pPr>
            <a:r>
              <a:rPr lang="en-US" sz="2800" dirty="0" smtClean="0">
                <a:solidFill>
                  <a:srgbClr val="002060"/>
                </a:solidFill>
              </a:rPr>
              <a:t>Age-specific fishery selectivity estimates from ASAP model</a:t>
            </a:r>
          </a:p>
          <a:p>
            <a:pPr>
              <a:buFont typeface="Wingdings" panose="05000000000000000000" pitchFamily="2" charset="2"/>
              <a:buChar char="§"/>
            </a:pPr>
            <a:r>
              <a:rPr lang="en-US" sz="2800" dirty="0" smtClean="0">
                <a:solidFill>
                  <a:srgbClr val="002060"/>
                </a:solidFill>
              </a:rPr>
              <a:t>Recruitment sampled from an empirical CDF derived from 1975-2019 recruitment estimates of the final ASAP model</a:t>
            </a:r>
          </a:p>
          <a:p>
            <a:pPr>
              <a:buFont typeface="Wingdings" panose="05000000000000000000" pitchFamily="2" charset="2"/>
              <a:buChar char="§"/>
            </a:pPr>
            <a:r>
              <a:rPr lang="en-US" sz="2800" dirty="0">
                <a:solidFill>
                  <a:srgbClr val="002060"/>
                </a:solidFill>
              </a:rPr>
              <a:t>M = </a:t>
            </a:r>
            <a:r>
              <a:rPr lang="en-US" sz="2800" dirty="0" smtClean="0">
                <a:solidFill>
                  <a:srgbClr val="002060"/>
                </a:solidFill>
              </a:rPr>
              <a:t>0.2</a:t>
            </a:r>
            <a:endParaRPr lang="en-US" sz="2800" dirty="0">
              <a:solidFill>
                <a:srgbClr val="002060"/>
              </a:solidFill>
            </a:endParaRPr>
          </a:p>
        </p:txBody>
      </p:sp>
    </p:spTree>
    <p:extLst>
      <p:ext uri="{BB962C8B-B14F-4D97-AF65-F5344CB8AC3E}">
        <p14:creationId xmlns:p14="http://schemas.microsoft.com/office/powerpoint/2010/main" val="317549412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0F0F0"/>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r="33218" b="39217"/>
          <a:stretch/>
        </p:blipFill>
        <p:spPr>
          <a:xfrm>
            <a:off x="201174" y="1079057"/>
            <a:ext cx="8665821" cy="5224351"/>
          </a:xfrm>
          <a:prstGeom prst="rect">
            <a:avLst/>
          </a:prstGeom>
        </p:spPr>
      </p:pic>
      <p:sp>
        <p:nvSpPr>
          <p:cNvPr id="5" name="Title 3"/>
          <p:cNvSpPr txBox="1">
            <a:spLocks/>
          </p:cNvSpPr>
          <p:nvPr/>
        </p:nvSpPr>
        <p:spPr>
          <a:xfrm>
            <a:off x="171504" y="355585"/>
            <a:ext cx="5485017" cy="1702288"/>
          </a:xfrm>
          <a:prstGeom prst="rect">
            <a:avLst/>
          </a:prstGeom>
        </p:spPr>
        <p:txBody>
          <a:bodyPr vert="horz" lIns="91440" tIns="45720" rIns="91440" bIns="45720" rtlCol="0" anchor="t" anchorCtr="0">
            <a:normAutofit/>
          </a:bodyPr>
          <a:lstStyle>
            <a:lvl1pPr algn="l" defTabSz="457200" rtl="0" eaLnBrk="1" latinLnBrk="0" hangingPunct="1">
              <a:spcBef>
                <a:spcPct val="0"/>
              </a:spcBef>
              <a:buNone/>
              <a:defRPr sz="3600" b="1" i="0" kern="1200">
                <a:solidFill>
                  <a:schemeClr val="accent1"/>
                </a:solidFill>
                <a:latin typeface="+mj-lt"/>
                <a:ea typeface="+mj-ea"/>
                <a:cs typeface="Arial Narrow Bold"/>
              </a:defRPr>
            </a:lvl1pPr>
          </a:lstStyle>
          <a:p>
            <a:r>
              <a:rPr lang="en-US" sz="3200" dirty="0" smtClean="0">
                <a:latin typeface="+mn-lt"/>
              </a:rPr>
              <a:t>U.S. catch </a:t>
            </a:r>
            <a:r>
              <a:rPr lang="en-US" sz="3200" dirty="0"/>
              <a:t>(thousands mt)</a:t>
            </a:r>
            <a:endParaRPr lang="en-US" sz="3200" dirty="0">
              <a:latin typeface="+mn-lt"/>
            </a:endParaRPr>
          </a:p>
        </p:txBody>
      </p:sp>
    </p:spTree>
    <p:extLst>
      <p:ext uri="{BB962C8B-B14F-4D97-AF65-F5344CB8AC3E}">
        <p14:creationId xmlns:p14="http://schemas.microsoft.com/office/powerpoint/2010/main" val="294032886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0F0F0"/>
        </a:solidFill>
        <a:effectLst/>
      </p:bgPr>
    </p:bg>
    <p:spTree>
      <p:nvGrpSpPr>
        <p:cNvPr id="1" name=""/>
        <p:cNvGrpSpPr/>
        <p:nvPr/>
      </p:nvGrpSpPr>
      <p:grpSpPr>
        <a:xfrm>
          <a:off x="0" y="0"/>
          <a:ext cx="0" cy="0"/>
          <a:chOff x="0" y="0"/>
          <a:chExt cx="0" cy="0"/>
        </a:xfrm>
      </p:grpSpPr>
      <p:sp>
        <p:nvSpPr>
          <p:cNvPr id="5" name="Title 3"/>
          <p:cNvSpPr txBox="1">
            <a:spLocks/>
          </p:cNvSpPr>
          <p:nvPr/>
        </p:nvSpPr>
        <p:spPr>
          <a:xfrm>
            <a:off x="171504" y="355585"/>
            <a:ext cx="5485017" cy="1702288"/>
          </a:xfrm>
          <a:prstGeom prst="rect">
            <a:avLst/>
          </a:prstGeom>
        </p:spPr>
        <p:txBody>
          <a:bodyPr vert="horz" lIns="91440" tIns="45720" rIns="91440" bIns="45720" rtlCol="0" anchor="t" anchorCtr="0">
            <a:normAutofit/>
          </a:bodyPr>
          <a:lstStyle>
            <a:lvl1pPr algn="l" defTabSz="457200" rtl="0" eaLnBrk="1" latinLnBrk="0" hangingPunct="1">
              <a:spcBef>
                <a:spcPct val="0"/>
              </a:spcBef>
              <a:buNone/>
              <a:defRPr sz="3600" b="1" i="0" kern="1200">
                <a:solidFill>
                  <a:schemeClr val="accent1"/>
                </a:solidFill>
                <a:latin typeface="+mj-lt"/>
                <a:ea typeface="+mj-ea"/>
                <a:cs typeface="Arial Narrow Bold"/>
              </a:defRPr>
            </a:lvl1pPr>
          </a:lstStyle>
          <a:p>
            <a:r>
              <a:rPr lang="en-US" sz="3200" dirty="0" smtClean="0">
                <a:latin typeface="+mn-lt"/>
              </a:rPr>
              <a:t>Discards estimates comparison</a:t>
            </a:r>
            <a:endParaRPr lang="en-US" sz="3200" dirty="0">
              <a:latin typeface="+mn-lt"/>
            </a:endParaRPr>
          </a:p>
        </p:txBody>
      </p:sp>
      <p:graphicFrame>
        <p:nvGraphicFramePr>
          <p:cNvPr id="3" name="Table 2"/>
          <p:cNvGraphicFramePr>
            <a:graphicFrameLocks noGrp="1"/>
          </p:cNvGraphicFramePr>
          <p:nvPr>
            <p:extLst>
              <p:ext uri="{D42A27DB-BD31-4B8C-83A1-F6EECF244321}">
                <p14:modId xmlns:p14="http://schemas.microsoft.com/office/powerpoint/2010/main" val="2894778393"/>
              </p:ext>
            </p:extLst>
          </p:nvPr>
        </p:nvGraphicFramePr>
        <p:xfrm>
          <a:off x="1333500" y="1789452"/>
          <a:ext cx="5676900" cy="1384300"/>
        </p:xfrm>
        <a:graphic>
          <a:graphicData uri="http://schemas.openxmlformats.org/drawingml/2006/table">
            <a:tbl>
              <a:tblPr/>
              <a:tblGrid>
                <a:gridCol w="852442">
                  <a:extLst>
                    <a:ext uri="{9D8B030D-6E8A-4147-A177-3AD203B41FA5}">
                      <a16:colId xmlns:a16="http://schemas.microsoft.com/office/drawing/2014/main" val="1642123395"/>
                    </a:ext>
                  </a:extLst>
                </a:gridCol>
                <a:gridCol w="1568856">
                  <a:extLst>
                    <a:ext uri="{9D8B030D-6E8A-4147-A177-3AD203B41FA5}">
                      <a16:colId xmlns:a16="http://schemas.microsoft.com/office/drawing/2014/main" val="149620713"/>
                    </a:ext>
                  </a:extLst>
                </a:gridCol>
                <a:gridCol w="843373">
                  <a:extLst>
                    <a:ext uri="{9D8B030D-6E8A-4147-A177-3AD203B41FA5}">
                      <a16:colId xmlns:a16="http://schemas.microsoft.com/office/drawing/2014/main" val="798557925"/>
                    </a:ext>
                  </a:extLst>
                </a:gridCol>
                <a:gridCol w="1568856">
                  <a:extLst>
                    <a:ext uri="{9D8B030D-6E8A-4147-A177-3AD203B41FA5}">
                      <a16:colId xmlns:a16="http://schemas.microsoft.com/office/drawing/2014/main" val="631338109"/>
                    </a:ext>
                  </a:extLst>
                </a:gridCol>
                <a:gridCol w="843373">
                  <a:extLst>
                    <a:ext uri="{9D8B030D-6E8A-4147-A177-3AD203B41FA5}">
                      <a16:colId xmlns:a16="http://schemas.microsoft.com/office/drawing/2014/main" val="1638016211"/>
                    </a:ext>
                  </a:extLst>
                </a:gridCol>
              </a:tblGrid>
              <a:tr h="342900">
                <a:tc>
                  <a:txBody>
                    <a:bodyPr/>
                    <a:lstStyle/>
                    <a:p>
                      <a:pPr algn="l" fontAlgn="b"/>
                      <a:r>
                        <a:rPr lang="en-US" sz="2200" b="0" i="0" u="none" strike="noStrike">
                          <a:solidFill>
                            <a:srgbClr val="000000"/>
                          </a:solidFill>
                          <a:effectLst/>
                          <a:latin typeface="Arial Narrow" panose="020B0606020202030204" pitchFamily="34" charset="0"/>
                        </a:rPr>
                        <a:t> </a:t>
                      </a:r>
                    </a:p>
                  </a:txBody>
                  <a:tcPr marL="6350" marR="6350" marT="6350" marB="0" anchor="b">
                    <a:lnL>
                      <a:noFill/>
                    </a:lnL>
                    <a:lnR w="12700" cap="flat" cmpd="sng" algn="ctr">
                      <a:solidFill>
                        <a:srgbClr val="000000"/>
                      </a:solidFill>
                      <a:prstDash val="solid"/>
                      <a:round/>
                      <a:headEnd type="none" w="med" len="med"/>
                      <a:tailEnd type="none" w="med" len="med"/>
                    </a:lnR>
                    <a:lnT>
                      <a:noFill/>
                    </a:lnT>
                    <a:lnB>
                      <a:noFill/>
                    </a:lnB>
                  </a:tcPr>
                </a:tc>
                <a:tc gridSpan="2">
                  <a:txBody>
                    <a:bodyPr/>
                    <a:lstStyle/>
                    <a:p>
                      <a:pPr algn="ctr" fontAlgn="b"/>
                      <a:r>
                        <a:rPr lang="en-US" sz="2200" b="0" i="0" u="none" strike="noStrike" dirty="0" smtClean="0">
                          <a:solidFill>
                            <a:srgbClr val="000000"/>
                          </a:solidFill>
                          <a:effectLst/>
                          <a:latin typeface="Arial Narrow" panose="020B0606020202030204" pitchFamily="34" charset="0"/>
                        </a:rPr>
                        <a:t>Combined ratio</a:t>
                      </a:r>
                      <a:endParaRPr lang="en-US" sz="2200" b="0" i="0" u="none" strike="noStrike" dirty="0">
                        <a:solidFill>
                          <a:srgbClr val="000000"/>
                        </a:solidFill>
                        <a:effectLst/>
                        <a:latin typeface="Arial Narrow" panose="020B0606020202030204" pitchFamily="34" charset="0"/>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hMerge="1">
                  <a:txBody>
                    <a:bodyPr/>
                    <a:lstStyle/>
                    <a:p>
                      <a:endParaRPr lang="en-US"/>
                    </a:p>
                  </a:txBody>
                  <a:tcPr/>
                </a:tc>
                <a:tc gridSpan="2">
                  <a:txBody>
                    <a:bodyPr/>
                    <a:lstStyle/>
                    <a:p>
                      <a:pPr algn="ctr" fontAlgn="b"/>
                      <a:r>
                        <a:rPr lang="en-US" sz="2200" b="0" i="0" u="none" strike="noStrike">
                          <a:solidFill>
                            <a:srgbClr val="000000"/>
                          </a:solidFill>
                          <a:effectLst/>
                          <a:latin typeface="Arial Narrow" panose="020B0606020202030204" pitchFamily="34" charset="0"/>
                        </a:rPr>
                        <a:t>CAMS</a:t>
                      </a:r>
                    </a:p>
                  </a:txBody>
                  <a:tcPr marL="6350" marR="6350" marT="635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hMerge="1">
                  <a:txBody>
                    <a:bodyPr/>
                    <a:lstStyle/>
                    <a:p>
                      <a:endParaRPr lang="en-US"/>
                    </a:p>
                  </a:txBody>
                  <a:tcPr/>
                </a:tc>
                <a:extLst>
                  <a:ext uri="{0D108BD9-81ED-4DB2-BD59-A6C34878D82A}">
                    <a16:rowId xmlns:a16="http://schemas.microsoft.com/office/drawing/2014/main" val="2335921440"/>
                  </a:ext>
                </a:extLst>
              </a:tr>
              <a:tr h="349250">
                <a:tc>
                  <a:txBody>
                    <a:bodyPr/>
                    <a:lstStyle/>
                    <a:p>
                      <a:pPr algn="l" fontAlgn="b"/>
                      <a:r>
                        <a:rPr lang="en-US" sz="2200" b="0" i="0" u="none" strike="noStrike">
                          <a:solidFill>
                            <a:srgbClr val="000000"/>
                          </a:solidFill>
                          <a:effectLst/>
                          <a:latin typeface="Arial Narrow" panose="020B0606020202030204" pitchFamily="34" charset="0"/>
                        </a:rPr>
                        <a:t> </a:t>
                      </a:r>
                    </a:p>
                  </a:txBody>
                  <a:tcPr marL="6350" marR="6350" marT="6350" marB="0" anchor="b">
                    <a:lnL>
                      <a:noFill/>
                    </a:lnL>
                    <a:lnR w="12700" cap="flat" cmpd="sng" algn="ctr">
                      <a:solidFill>
                        <a:srgbClr val="000000"/>
                      </a:solidFill>
                      <a:prstDash val="solid"/>
                      <a:round/>
                      <a:headEnd type="none" w="med" len="med"/>
                      <a:tailEnd type="none" w="med" len="med"/>
                    </a:lnR>
                    <a:lnT>
                      <a:noFill/>
                    </a:lnT>
                    <a:lnB w="25400" cap="flat" cmpd="dbl" algn="ctr">
                      <a:solidFill>
                        <a:srgbClr val="000000"/>
                      </a:solidFill>
                      <a:prstDash val="solid"/>
                      <a:round/>
                      <a:headEnd type="none" w="med" len="med"/>
                      <a:tailEnd type="none" w="med" len="med"/>
                    </a:lnB>
                  </a:tcPr>
                </a:tc>
                <a:tc>
                  <a:txBody>
                    <a:bodyPr/>
                    <a:lstStyle/>
                    <a:p>
                      <a:pPr algn="ctr" fontAlgn="b"/>
                      <a:r>
                        <a:rPr lang="en-US" sz="2200" b="0" i="0" u="none" strike="noStrike" dirty="0">
                          <a:solidFill>
                            <a:srgbClr val="000000"/>
                          </a:solidFill>
                          <a:effectLst/>
                          <a:latin typeface="Arial Narrow" panose="020B0606020202030204" pitchFamily="34" charset="0"/>
                        </a:rPr>
                        <a:t>Estimate (</a:t>
                      </a:r>
                      <a:r>
                        <a:rPr lang="en-US" sz="2200" b="0" i="0" u="none" strike="noStrike" dirty="0" err="1">
                          <a:solidFill>
                            <a:srgbClr val="000000"/>
                          </a:solidFill>
                          <a:effectLst/>
                          <a:latin typeface="Arial Narrow" panose="020B0606020202030204" pitchFamily="34" charset="0"/>
                        </a:rPr>
                        <a:t>mt</a:t>
                      </a:r>
                      <a:r>
                        <a:rPr lang="en-US" sz="2200" b="0" i="0" u="none" strike="noStrike" dirty="0">
                          <a:solidFill>
                            <a:srgbClr val="000000"/>
                          </a:solidFill>
                          <a:effectLst/>
                          <a:latin typeface="Arial Narrow" panose="020B0606020202030204" pitchFamily="34" charset="0"/>
                        </a:rPr>
                        <a:t>)</a:t>
                      </a:r>
                    </a:p>
                  </a:txBody>
                  <a:tcPr marL="6350" marR="6350" marT="6350" marB="0" anchor="b">
                    <a:lnL w="12700" cap="flat" cmpd="sng" algn="ctr">
                      <a:solidFill>
                        <a:srgbClr val="000000"/>
                      </a:solidFill>
                      <a:prstDash val="solid"/>
                      <a:round/>
                      <a:headEnd type="none" w="med" len="med"/>
                      <a:tailEnd type="none" w="med" len="med"/>
                    </a:lnL>
                    <a:lnR>
                      <a:noFill/>
                    </a:lnR>
                    <a:lnT>
                      <a:noFill/>
                    </a:lnT>
                    <a:lnB w="25400" cap="flat" cmpd="dbl" algn="ctr">
                      <a:solidFill>
                        <a:srgbClr val="000000"/>
                      </a:solidFill>
                      <a:prstDash val="solid"/>
                      <a:round/>
                      <a:headEnd type="none" w="med" len="med"/>
                      <a:tailEnd type="none" w="med" len="med"/>
                    </a:lnB>
                  </a:tcPr>
                </a:tc>
                <a:tc>
                  <a:txBody>
                    <a:bodyPr/>
                    <a:lstStyle/>
                    <a:p>
                      <a:pPr algn="ctr" fontAlgn="b"/>
                      <a:r>
                        <a:rPr lang="en-US" sz="2200" b="0" i="0" u="none" strike="noStrike">
                          <a:solidFill>
                            <a:srgbClr val="000000"/>
                          </a:solidFill>
                          <a:effectLst/>
                          <a:latin typeface="Arial Narrow" panose="020B0606020202030204" pitchFamily="34" charset="0"/>
                        </a:rPr>
                        <a:t>CV</a:t>
                      </a:r>
                    </a:p>
                  </a:txBody>
                  <a:tcPr marL="6350" marR="6350" marT="6350" marB="0" anchor="b">
                    <a:lnL>
                      <a:noFill/>
                    </a:lnL>
                    <a:lnR w="12700" cap="flat" cmpd="sng" algn="ctr">
                      <a:solidFill>
                        <a:srgbClr val="000000"/>
                      </a:solidFill>
                      <a:prstDash val="solid"/>
                      <a:round/>
                      <a:headEnd type="none" w="med" len="med"/>
                      <a:tailEnd type="none" w="med" len="med"/>
                    </a:lnR>
                    <a:lnT>
                      <a:noFill/>
                    </a:lnT>
                    <a:lnB w="25400" cap="flat" cmpd="dbl" algn="ctr">
                      <a:solidFill>
                        <a:srgbClr val="000000"/>
                      </a:solidFill>
                      <a:prstDash val="solid"/>
                      <a:round/>
                      <a:headEnd type="none" w="med" len="med"/>
                      <a:tailEnd type="none" w="med" len="med"/>
                    </a:lnB>
                  </a:tcPr>
                </a:tc>
                <a:tc>
                  <a:txBody>
                    <a:bodyPr/>
                    <a:lstStyle/>
                    <a:p>
                      <a:pPr algn="ctr" fontAlgn="b"/>
                      <a:r>
                        <a:rPr lang="en-US" sz="2200" b="0" i="0" u="none" strike="noStrike">
                          <a:solidFill>
                            <a:srgbClr val="000000"/>
                          </a:solidFill>
                          <a:effectLst/>
                          <a:latin typeface="Arial Narrow" panose="020B0606020202030204" pitchFamily="34" charset="0"/>
                        </a:rPr>
                        <a:t>Estimate (mt)</a:t>
                      </a:r>
                    </a:p>
                  </a:txBody>
                  <a:tcPr marL="6350" marR="6350" marT="6350" marB="0" anchor="b">
                    <a:lnL w="12700" cap="flat" cmpd="sng" algn="ctr">
                      <a:solidFill>
                        <a:srgbClr val="000000"/>
                      </a:solidFill>
                      <a:prstDash val="solid"/>
                      <a:round/>
                      <a:headEnd type="none" w="med" len="med"/>
                      <a:tailEnd type="none" w="med" len="med"/>
                    </a:lnL>
                    <a:lnR>
                      <a:noFill/>
                    </a:lnR>
                    <a:lnT>
                      <a:noFill/>
                    </a:lnT>
                    <a:lnB w="25400" cap="flat" cmpd="dbl" algn="ctr">
                      <a:solidFill>
                        <a:srgbClr val="000000"/>
                      </a:solidFill>
                      <a:prstDash val="solid"/>
                      <a:round/>
                      <a:headEnd type="none" w="med" len="med"/>
                      <a:tailEnd type="none" w="med" len="med"/>
                    </a:lnB>
                  </a:tcPr>
                </a:tc>
                <a:tc>
                  <a:txBody>
                    <a:bodyPr/>
                    <a:lstStyle/>
                    <a:p>
                      <a:pPr algn="ctr" fontAlgn="b"/>
                      <a:r>
                        <a:rPr lang="en-US" sz="2200" b="0" i="0" u="none" strike="noStrike">
                          <a:solidFill>
                            <a:srgbClr val="000000"/>
                          </a:solidFill>
                          <a:effectLst/>
                          <a:latin typeface="Arial Narrow" panose="020B0606020202030204" pitchFamily="34" charset="0"/>
                        </a:rPr>
                        <a:t>CV</a:t>
                      </a:r>
                    </a:p>
                  </a:txBody>
                  <a:tcPr marL="6350" marR="6350" marT="6350" marB="0" anchor="b">
                    <a:lnL>
                      <a:noFill/>
                    </a:lnL>
                    <a:lnR w="6350" cap="flat" cmpd="sng" algn="ctr">
                      <a:solidFill>
                        <a:srgbClr val="000000"/>
                      </a:solidFill>
                      <a:prstDash val="solid"/>
                      <a:round/>
                      <a:headEnd type="none" w="med" len="med"/>
                      <a:tailEnd type="none" w="med" len="med"/>
                    </a:lnR>
                    <a:lnT>
                      <a:noFill/>
                    </a:lnT>
                    <a:lnB w="25400" cap="flat" cmpd="dbl" algn="ctr">
                      <a:solidFill>
                        <a:srgbClr val="000000"/>
                      </a:solidFill>
                      <a:prstDash val="solid"/>
                      <a:round/>
                      <a:headEnd type="none" w="med" len="med"/>
                      <a:tailEnd type="none" w="med" len="med"/>
                    </a:lnB>
                  </a:tcPr>
                </a:tc>
                <a:extLst>
                  <a:ext uri="{0D108BD9-81ED-4DB2-BD59-A6C34878D82A}">
                    <a16:rowId xmlns:a16="http://schemas.microsoft.com/office/drawing/2014/main" val="1399626282"/>
                  </a:ext>
                </a:extLst>
              </a:tr>
              <a:tr h="349250">
                <a:tc>
                  <a:txBody>
                    <a:bodyPr/>
                    <a:lstStyle/>
                    <a:p>
                      <a:pPr algn="ctr" fontAlgn="b"/>
                      <a:r>
                        <a:rPr lang="en-US" sz="2200" b="0" i="0" u="none" strike="noStrike" dirty="0">
                          <a:solidFill>
                            <a:srgbClr val="000000"/>
                          </a:solidFill>
                          <a:effectLst/>
                          <a:latin typeface="Arial Narrow" panose="020B0606020202030204" pitchFamily="34" charset="0"/>
                        </a:rPr>
                        <a:t>2018</a:t>
                      </a:r>
                    </a:p>
                  </a:txBody>
                  <a:tcPr marL="6350" marR="6350" marT="6350" marB="0" anchor="b">
                    <a:lnL>
                      <a:noFill/>
                    </a:lnL>
                    <a:lnR w="1270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a:noFill/>
                    </a:lnB>
                  </a:tcPr>
                </a:tc>
                <a:tc>
                  <a:txBody>
                    <a:bodyPr/>
                    <a:lstStyle/>
                    <a:p>
                      <a:pPr algn="ctr" fontAlgn="b"/>
                      <a:r>
                        <a:rPr lang="en-US" sz="2200" b="0" i="0" u="none" strike="noStrike">
                          <a:solidFill>
                            <a:srgbClr val="000000"/>
                          </a:solidFill>
                          <a:effectLst/>
                          <a:latin typeface="Arial Narrow" panose="020B0606020202030204" pitchFamily="34" charset="0"/>
                        </a:rPr>
                        <a:t>177</a:t>
                      </a:r>
                    </a:p>
                  </a:txBody>
                  <a:tcPr marL="6350" marR="6350" marT="6350" marB="0" anchor="b">
                    <a:lnL w="12700" cap="flat" cmpd="sng" algn="ctr">
                      <a:solidFill>
                        <a:srgbClr val="000000"/>
                      </a:solidFill>
                      <a:prstDash val="solid"/>
                      <a:round/>
                      <a:headEnd type="none" w="med" len="med"/>
                      <a:tailEnd type="none" w="med" len="med"/>
                    </a:lnL>
                    <a:lnR>
                      <a:noFill/>
                    </a:lnR>
                    <a:lnT w="25400" cap="flat" cmpd="dbl" algn="ctr">
                      <a:solidFill>
                        <a:srgbClr val="000000"/>
                      </a:solidFill>
                      <a:prstDash val="solid"/>
                      <a:round/>
                      <a:headEnd type="none" w="med" len="med"/>
                      <a:tailEnd type="none" w="med" len="med"/>
                    </a:lnT>
                    <a:lnB>
                      <a:noFill/>
                    </a:lnB>
                  </a:tcPr>
                </a:tc>
                <a:tc>
                  <a:txBody>
                    <a:bodyPr/>
                    <a:lstStyle/>
                    <a:p>
                      <a:pPr algn="ctr" fontAlgn="b"/>
                      <a:r>
                        <a:rPr lang="en-US" sz="2200" b="0" i="0" u="none" strike="noStrike" dirty="0">
                          <a:solidFill>
                            <a:srgbClr val="000000"/>
                          </a:solidFill>
                          <a:effectLst/>
                          <a:latin typeface="Arial Narrow" panose="020B0606020202030204" pitchFamily="34" charset="0"/>
                        </a:rPr>
                        <a:t>0.23</a:t>
                      </a:r>
                    </a:p>
                  </a:txBody>
                  <a:tcPr marL="6350" marR="6350" marT="6350" marB="0" anchor="b">
                    <a:lnL>
                      <a:noFill/>
                    </a:lnL>
                    <a:lnR w="1270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a:noFill/>
                    </a:lnB>
                  </a:tcPr>
                </a:tc>
                <a:tc>
                  <a:txBody>
                    <a:bodyPr/>
                    <a:lstStyle/>
                    <a:p>
                      <a:pPr algn="ctr" fontAlgn="b"/>
                      <a:r>
                        <a:rPr lang="en-US" sz="2200" b="0" i="0" u="none" strike="noStrike" dirty="0">
                          <a:solidFill>
                            <a:srgbClr val="000000"/>
                          </a:solidFill>
                          <a:effectLst/>
                          <a:latin typeface="Arial Narrow" panose="020B0606020202030204" pitchFamily="34" charset="0"/>
                        </a:rPr>
                        <a:t>218</a:t>
                      </a:r>
                    </a:p>
                  </a:txBody>
                  <a:tcPr marL="6350" marR="6350" marT="6350" marB="0" anchor="b">
                    <a:lnL w="12700" cap="flat" cmpd="sng" algn="ctr">
                      <a:solidFill>
                        <a:srgbClr val="000000"/>
                      </a:solidFill>
                      <a:prstDash val="solid"/>
                      <a:round/>
                      <a:headEnd type="none" w="med" len="med"/>
                      <a:tailEnd type="none" w="med" len="med"/>
                    </a:lnL>
                    <a:lnR>
                      <a:noFill/>
                    </a:lnR>
                    <a:lnT w="25400" cap="flat" cmpd="dbl" algn="ctr">
                      <a:solidFill>
                        <a:srgbClr val="000000"/>
                      </a:solidFill>
                      <a:prstDash val="solid"/>
                      <a:round/>
                      <a:headEnd type="none" w="med" len="med"/>
                      <a:tailEnd type="none" w="med" len="med"/>
                    </a:lnT>
                    <a:lnB>
                      <a:noFill/>
                    </a:lnB>
                  </a:tcPr>
                </a:tc>
                <a:tc>
                  <a:txBody>
                    <a:bodyPr/>
                    <a:lstStyle/>
                    <a:p>
                      <a:pPr algn="ctr" fontAlgn="b"/>
                      <a:r>
                        <a:rPr lang="en-US" sz="2200" b="0" i="0" u="none" strike="noStrike">
                          <a:solidFill>
                            <a:srgbClr val="000000"/>
                          </a:solidFill>
                          <a:effectLst/>
                          <a:latin typeface="Arial Narrow" panose="020B0606020202030204" pitchFamily="34" charset="0"/>
                        </a:rPr>
                        <a:t>0.18</a:t>
                      </a:r>
                    </a:p>
                  </a:txBody>
                  <a:tcPr marL="6350" marR="6350" marT="6350" marB="0" anchor="b">
                    <a:lnL>
                      <a:noFill/>
                    </a:lnL>
                    <a:lnR w="635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2090162584"/>
                  </a:ext>
                </a:extLst>
              </a:tr>
              <a:tr h="342900">
                <a:tc>
                  <a:txBody>
                    <a:bodyPr/>
                    <a:lstStyle/>
                    <a:p>
                      <a:pPr algn="ctr" fontAlgn="b"/>
                      <a:r>
                        <a:rPr lang="en-US" sz="2200" b="0" i="0" u="none" strike="noStrike" dirty="0">
                          <a:solidFill>
                            <a:srgbClr val="000000"/>
                          </a:solidFill>
                          <a:effectLst/>
                          <a:latin typeface="Arial Narrow" panose="020B0606020202030204" pitchFamily="34" charset="0"/>
                        </a:rPr>
                        <a:t>2019</a:t>
                      </a:r>
                    </a:p>
                  </a:txBody>
                  <a:tcPr marL="6350" marR="6350" marT="6350" marB="0" anchor="b">
                    <a:lnL>
                      <a:noFill/>
                    </a:lnL>
                    <a:lnR w="12700" cap="flat" cmpd="sng" algn="ctr">
                      <a:solidFill>
                        <a:srgbClr val="000000"/>
                      </a:solidFill>
                      <a:prstDash val="solid"/>
                      <a:round/>
                      <a:headEnd type="none" w="med" len="med"/>
                      <a:tailEnd type="none" w="med" len="med"/>
                    </a:lnR>
                    <a:lnT>
                      <a:noFill/>
                    </a:lnT>
                    <a:lnB>
                      <a:noFill/>
                    </a:lnB>
                  </a:tcPr>
                </a:tc>
                <a:tc>
                  <a:txBody>
                    <a:bodyPr/>
                    <a:lstStyle/>
                    <a:p>
                      <a:pPr algn="ctr" fontAlgn="b"/>
                      <a:r>
                        <a:rPr lang="en-US" sz="2200" b="0" i="0" u="none" strike="noStrike">
                          <a:solidFill>
                            <a:srgbClr val="000000"/>
                          </a:solidFill>
                          <a:effectLst/>
                          <a:latin typeface="Arial Narrow" panose="020B0606020202030204" pitchFamily="34" charset="0"/>
                        </a:rPr>
                        <a:t>200</a:t>
                      </a:r>
                    </a:p>
                  </a:txBody>
                  <a:tcPr marL="6350" marR="6350" marT="6350"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algn="ctr" fontAlgn="b"/>
                      <a:r>
                        <a:rPr lang="en-US" sz="2200" b="0" i="0" u="none" strike="noStrike">
                          <a:solidFill>
                            <a:srgbClr val="000000"/>
                          </a:solidFill>
                          <a:effectLst/>
                          <a:latin typeface="Arial Narrow" panose="020B0606020202030204" pitchFamily="34" charset="0"/>
                        </a:rPr>
                        <a:t>0.38</a:t>
                      </a:r>
                    </a:p>
                  </a:txBody>
                  <a:tcPr marL="6350" marR="6350" marT="6350" marB="0" anchor="b">
                    <a:lnL>
                      <a:noFill/>
                    </a:lnL>
                    <a:lnR w="12700" cap="flat" cmpd="sng" algn="ctr">
                      <a:solidFill>
                        <a:srgbClr val="000000"/>
                      </a:solidFill>
                      <a:prstDash val="solid"/>
                      <a:round/>
                      <a:headEnd type="none" w="med" len="med"/>
                      <a:tailEnd type="none" w="med" len="med"/>
                    </a:lnR>
                    <a:lnT>
                      <a:noFill/>
                    </a:lnT>
                    <a:lnB>
                      <a:noFill/>
                    </a:lnB>
                  </a:tcPr>
                </a:tc>
                <a:tc>
                  <a:txBody>
                    <a:bodyPr/>
                    <a:lstStyle/>
                    <a:p>
                      <a:pPr algn="ctr" fontAlgn="b"/>
                      <a:r>
                        <a:rPr lang="en-US" sz="2200" b="0" i="0" u="none" strike="noStrike" dirty="0">
                          <a:solidFill>
                            <a:srgbClr val="000000"/>
                          </a:solidFill>
                          <a:effectLst/>
                          <a:latin typeface="Arial Narrow" panose="020B0606020202030204" pitchFamily="34" charset="0"/>
                        </a:rPr>
                        <a:t>215</a:t>
                      </a:r>
                    </a:p>
                  </a:txBody>
                  <a:tcPr marL="6350" marR="6350" marT="6350"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algn="ctr" fontAlgn="b"/>
                      <a:r>
                        <a:rPr lang="en-US" sz="2200" b="0" i="0" u="none" strike="noStrike" dirty="0">
                          <a:solidFill>
                            <a:srgbClr val="000000"/>
                          </a:solidFill>
                          <a:effectLst/>
                          <a:latin typeface="Arial Narrow" panose="020B0606020202030204" pitchFamily="34" charset="0"/>
                        </a:rPr>
                        <a:t>0.28</a:t>
                      </a:r>
                    </a:p>
                  </a:txBody>
                  <a:tcPr marL="6350" marR="6350" marT="6350" marB="0" anchor="b">
                    <a:lnL>
                      <a:noFill/>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3790949443"/>
                  </a:ext>
                </a:extLst>
              </a:tr>
            </a:tbl>
          </a:graphicData>
        </a:graphic>
      </p:graphicFrame>
    </p:spTree>
    <p:extLst>
      <p:ext uri="{BB962C8B-B14F-4D97-AF65-F5344CB8AC3E}">
        <p14:creationId xmlns:p14="http://schemas.microsoft.com/office/powerpoint/2010/main" val="393359986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0F0F0"/>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r="35346" b="34767"/>
          <a:stretch/>
        </p:blipFill>
        <p:spPr>
          <a:xfrm>
            <a:off x="852769" y="822193"/>
            <a:ext cx="7373884" cy="6035807"/>
          </a:xfrm>
          <a:prstGeom prst="rect">
            <a:avLst/>
          </a:prstGeom>
        </p:spPr>
      </p:pic>
      <p:sp>
        <p:nvSpPr>
          <p:cNvPr id="6" name="Title 3"/>
          <p:cNvSpPr txBox="1">
            <a:spLocks/>
          </p:cNvSpPr>
          <p:nvPr/>
        </p:nvSpPr>
        <p:spPr>
          <a:xfrm>
            <a:off x="54544" y="206723"/>
            <a:ext cx="6601437" cy="856534"/>
          </a:xfrm>
          <a:prstGeom prst="rect">
            <a:avLst/>
          </a:prstGeom>
        </p:spPr>
        <p:txBody>
          <a:bodyPr vert="horz" lIns="91440" tIns="45720" rIns="91440" bIns="45720" rtlCol="0" anchor="t" anchorCtr="0">
            <a:normAutofit/>
          </a:bodyPr>
          <a:lstStyle>
            <a:lvl1pPr algn="l" defTabSz="457200" rtl="0" eaLnBrk="1" latinLnBrk="0" hangingPunct="1">
              <a:spcBef>
                <a:spcPct val="0"/>
              </a:spcBef>
              <a:buNone/>
              <a:defRPr sz="3600" b="1" i="0" kern="1200">
                <a:solidFill>
                  <a:schemeClr val="accent1"/>
                </a:solidFill>
                <a:latin typeface="+mj-lt"/>
                <a:ea typeface="+mj-ea"/>
                <a:cs typeface="Arial Narrow Bold"/>
              </a:defRPr>
            </a:lvl1pPr>
          </a:lstStyle>
          <a:p>
            <a:r>
              <a:rPr lang="en-US" sz="3200" dirty="0" smtClean="0">
                <a:latin typeface="+mn-lt"/>
              </a:rPr>
              <a:t>Total catch-at-age (U.S. plus Canada)</a:t>
            </a:r>
            <a:endParaRPr lang="en-US" sz="3200" dirty="0">
              <a:latin typeface="+mn-lt"/>
            </a:endParaRPr>
          </a:p>
        </p:txBody>
      </p:sp>
    </p:spTree>
    <p:extLst>
      <p:ext uri="{BB962C8B-B14F-4D97-AF65-F5344CB8AC3E}">
        <p14:creationId xmlns:p14="http://schemas.microsoft.com/office/powerpoint/2010/main" val="13834970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0F0F0"/>
        </a:solidFill>
        <a:effectLst/>
      </p:bgPr>
    </p:bg>
    <p:spTree>
      <p:nvGrpSpPr>
        <p:cNvPr id="1" name=""/>
        <p:cNvGrpSpPr/>
        <p:nvPr/>
      </p:nvGrpSpPr>
      <p:grpSpPr>
        <a:xfrm>
          <a:off x="0" y="0"/>
          <a:ext cx="0" cy="0"/>
          <a:chOff x="0" y="0"/>
          <a:chExt cx="0" cy="0"/>
        </a:xfrm>
      </p:grpSpPr>
      <p:sp>
        <p:nvSpPr>
          <p:cNvPr id="5" name="Title 3"/>
          <p:cNvSpPr txBox="1">
            <a:spLocks/>
          </p:cNvSpPr>
          <p:nvPr/>
        </p:nvSpPr>
        <p:spPr>
          <a:xfrm>
            <a:off x="78372" y="367141"/>
            <a:ext cx="9077234" cy="6490859"/>
          </a:xfrm>
          <a:prstGeom prst="rect">
            <a:avLst/>
          </a:prstGeom>
        </p:spPr>
        <p:txBody>
          <a:bodyPr vert="horz" lIns="91440" tIns="45720" rIns="91440" bIns="45720" rtlCol="0" anchor="t" anchorCtr="0">
            <a:normAutofit/>
          </a:bodyPr>
          <a:lstStyle>
            <a:lvl1pPr algn="l" defTabSz="457200" rtl="0" eaLnBrk="1" latinLnBrk="0" hangingPunct="1">
              <a:spcBef>
                <a:spcPct val="0"/>
              </a:spcBef>
              <a:buNone/>
              <a:defRPr sz="3600" b="1" i="0" kern="1200">
                <a:solidFill>
                  <a:schemeClr val="accent1"/>
                </a:solidFill>
                <a:latin typeface="+mj-lt"/>
                <a:ea typeface="+mj-ea"/>
                <a:cs typeface="Arial Narrow Bold"/>
              </a:defRPr>
            </a:lvl1pPr>
          </a:lstStyle>
          <a:p>
            <a:r>
              <a:rPr lang="en-US" sz="3200" dirty="0" smtClean="0">
                <a:latin typeface="+mn-lt"/>
              </a:rPr>
              <a:t>Term of Reference 2:</a:t>
            </a:r>
            <a:r>
              <a:rPr lang="en-US" sz="2400" dirty="0" smtClean="0">
                <a:solidFill>
                  <a:srgbClr val="1E5C90"/>
                </a:solidFill>
                <a:latin typeface="+mn-lt"/>
              </a:rPr>
              <a:t> </a:t>
            </a:r>
          </a:p>
          <a:p>
            <a:r>
              <a:rPr lang="en-US" sz="2800" b="0" dirty="0" smtClean="0">
                <a:solidFill>
                  <a:srgbClr val="002060"/>
                </a:solidFill>
              </a:rPr>
              <a:t>Evaluate indices used in the assessment  </a:t>
            </a:r>
          </a:p>
          <a:p>
            <a:endParaRPr lang="en-US" sz="3200" dirty="0"/>
          </a:p>
          <a:p>
            <a:endParaRPr lang="en-US" sz="3200" dirty="0"/>
          </a:p>
          <a:p>
            <a:endParaRPr lang="en-US" sz="3200" dirty="0"/>
          </a:p>
          <a:p>
            <a:endParaRPr lang="en-US" sz="3200" dirty="0"/>
          </a:p>
          <a:p>
            <a:endParaRPr lang="en-US" sz="3200" dirty="0"/>
          </a:p>
          <a:p>
            <a:endParaRPr lang="en-US" sz="3200" dirty="0"/>
          </a:p>
          <a:p>
            <a:endParaRPr lang="en-US" sz="3200" dirty="0"/>
          </a:p>
          <a:p>
            <a:endParaRPr lang="en-US" sz="3200" dirty="0"/>
          </a:p>
          <a:p>
            <a:endParaRPr lang="en-US" sz="3200" dirty="0"/>
          </a:p>
          <a:p>
            <a:endParaRPr lang="en-US" sz="3200" dirty="0"/>
          </a:p>
          <a:p>
            <a:r>
              <a:rPr lang="en-US" sz="2800" b="0" dirty="0">
                <a:solidFill>
                  <a:srgbClr val="002060"/>
                </a:solidFill>
              </a:rPr>
              <a:t>(Canada updated all input data for 2023 assessment)</a:t>
            </a:r>
          </a:p>
        </p:txBody>
      </p:sp>
      <p:sp>
        <p:nvSpPr>
          <p:cNvPr id="6" name="Content Placeholder 4"/>
          <p:cNvSpPr txBox="1">
            <a:spLocks/>
          </p:cNvSpPr>
          <p:nvPr/>
        </p:nvSpPr>
        <p:spPr>
          <a:xfrm>
            <a:off x="213360" y="1143000"/>
            <a:ext cx="8930640" cy="4359442"/>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2"/>
                </a:solidFill>
                <a:latin typeface="+mn-lt"/>
                <a:ea typeface="+mn-ea"/>
                <a:cs typeface="+mn-cs"/>
              </a:defRPr>
            </a:lvl1pPr>
            <a:lvl2pPr marL="742950" indent="-285750" algn="l" defTabSz="457200" rtl="0" eaLnBrk="1" latinLnBrk="0" hangingPunct="1">
              <a:spcBef>
                <a:spcPct val="20000"/>
              </a:spcBef>
              <a:buFont typeface="Arial"/>
              <a:buChar char="•"/>
              <a:defRPr sz="3200" kern="1200">
                <a:solidFill>
                  <a:schemeClr val="tx2"/>
                </a:solidFill>
                <a:latin typeface="+mn-lt"/>
                <a:ea typeface="+mn-ea"/>
                <a:cs typeface="+mn-cs"/>
              </a:defRPr>
            </a:lvl2pPr>
            <a:lvl3pPr marL="1143000" indent="-228600" algn="l" defTabSz="457200" rtl="0" eaLnBrk="1" latinLnBrk="0" hangingPunct="1">
              <a:spcBef>
                <a:spcPct val="20000"/>
              </a:spcBef>
              <a:buFont typeface="Arial"/>
              <a:buChar char="•"/>
              <a:defRPr sz="2800" kern="1200">
                <a:solidFill>
                  <a:schemeClr val="tx2"/>
                </a:solidFill>
                <a:latin typeface="+mn-lt"/>
                <a:ea typeface="+mn-ea"/>
                <a:cs typeface="+mn-cs"/>
              </a:defRPr>
            </a:lvl3pPr>
            <a:lvl4pPr marL="1600200" indent="-228600" algn="l" defTabSz="457200" rtl="0" eaLnBrk="1" latinLnBrk="0" hangingPunct="1">
              <a:spcBef>
                <a:spcPct val="20000"/>
              </a:spcBef>
              <a:buFont typeface="Arial"/>
              <a:buChar char="•"/>
              <a:defRPr sz="2800" kern="1200">
                <a:solidFill>
                  <a:schemeClr val="tx2"/>
                </a:solidFill>
                <a:latin typeface="+mn-lt"/>
                <a:ea typeface="+mn-ea"/>
                <a:cs typeface="+mn-cs"/>
              </a:defRPr>
            </a:lvl4pPr>
            <a:lvl5pPr marL="2057400" indent="-228600" algn="l" defTabSz="457200" rtl="0" eaLnBrk="1" latinLnBrk="0" hangingPunct="1">
              <a:spcBef>
                <a:spcPct val="20000"/>
              </a:spcBef>
              <a:buFont typeface="Arial"/>
              <a:buChar char="•"/>
              <a:defRPr sz="2800" kern="1200">
                <a:solidFill>
                  <a:schemeClr val="tx2"/>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1100"/>
              </a:spcBef>
              <a:buNone/>
            </a:pPr>
            <a:endParaRPr lang="en-US" sz="2800" dirty="0">
              <a:solidFill>
                <a:srgbClr val="002060"/>
              </a:solidFill>
            </a:endParaRPr>
          </a:p>
        </p:txBody>
      </p:sp>
    </p:spTree>
    <p:extLst>
      <p:ext uri="{BB962C8B-B14F-4D97-AF65-F5344CB8AC3E}">
        <p14:creationId xmlns:p14="http://schemas.microsoft.com/office/powerpoint/2010/main" val="572465602"/>
      </p:ext>
    </p:extLst>
  </p:cSld>
  <p:clrMapOvr>
    <a:masterClrMapping/>
  </p:clrMapOvr>
  <p:timing>
    <p:tnLst>
      <p:par>
        <p:cTn id="1" dur="indefinite" restart="never" nodeType="tmRoot"/>
      </p:par>
    </p:tnLst>
  </p:timing>
</p:sld>
</file>

<file path=ppt/theme/theme1.xml><?xml version="1.0" encoding="utf-8"?>
<a:theme xmlns:a="http://schemas.openxmlformats.org/drawingml/2006/main" name="NOAA Fisheries Content Slides">
  <a:themeElements>
    <a:clrScheme name="Custom 11">
      <a:dk1>
        <a:sysClr val="windowText" lastClr="000000"/>
      </a:dk1>
      <a:lt1>
        <a:sysClr val="window" lastClr="FFFFFF"/>
      </a:lt1>
      <a:dk2>
        <a:srgbClr val="00467F"/>
      </a:dk2>
      <a:lt2>
        <a:srgbClr val="CCE7EA"/>
      </a:lt2>
      <a:accent1>
        <a:srgbClr val="008998"/>
      </a:accent1>
      <a:accent2>
        <a:srgbClr val="CC9C4A"/>
      </a:accent2>
      <a:accent3>
        <a:srgbClr val="EA7125"/>
      </a:accent3>
      <a:accent4>
        <a:srgbClr val="738539"/>
      </a:accent4>
      <a:accent5>
        <a:srgbClr val="9C552D"/>
      </a:accent5>
      <a:accent6>
        <a:srgbClr val="C0311A"/>
      </a:accent6>
      <a:hlink>
        <a:srgbClr val="0000FF"/>
      </a:hlink>
      <a:folHlink>
        <a:srgbClr val="800080"/>
      </a:folHlink>
    </a:clrScheme>
    <a:fontScheme name="Horizon">
      <a:majorFont>
        <a:latin typeface="Arial Narrow"/>
        <a:ea typeface=""/>
        <a:cs typeface=""/>
        <a:font script="Jpan" typeface="ＭＳ ゴシック"/>
        <a:font script="Hang" typeface="HY얕은샘물M"/>
        <a:font script="Hans" typeface="华文新魏"/>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Narrow"/>
        <a:ea typeface=""/>
        <a:cs typeface=""/>
        <a:font script="Jpan" typeface="ＭＳ ゴシック"/>
        <a:font script="Hang" typeface="HY얕은샘물M"/>
        <a:font script="Hans" typeface="华文新魏"/>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NOAA Divider Slides">
  <a:themeElements>
    <a:clrScheme name="Custom 11">
      <a:dk1>
        <a:sysClr val="windowText" lastClr="000000"/>
      </a:dk1>
      <a:lt1>
        <a:sysClr val="window" lastClr="FFFFFF"/>
      </a:lt1>
      <a:dk2>
        <a:srgbClr val="00467F"/>
      </a:dk2>
      <a:lt2>
        <a:srgbClr val="CCE7EA"/>
      </a:lt2>
      <a:accent1>
        <a:srgbClr val="008998"/>
      </a:accent1>
      <a:accent2>
        <a:srgbClr val="CC9C4A"/>
      </a:accent2>
      <a:accent3>
        <a:srgbClr val="EA7125"/>
      </a:accent3>
      <a:accent4>
        <a:srgbClr val="738539"/>
      </a:accent4>
      <a:accent5>
        <a:srgbClr val="9C552D"/>
      </a:accent5>
      <a:accent6>
        <a:srgbClr val="C0311A"/>
      </a:accent6>
      <a:hlink>
        <a:srgbClr val="0000FF"/>
      </a:hlink>
      <a:folHlink>
        <a:srgbClr val="800080"/>
      </a:folHlink>
    </a:clrScheme>
    <a:fontScheme name="Horizon">
      <a:majorFont>
        <a:latin typeface="Arial Narrow"/>
        <a:ea typeface=""/>
        <a:cs typeface=""/>
        <a:font script="Jpan" typeface="ＭＳ ゴシック"/>
        <a:font script="Hang" typeface="HY얕은샘물M"/>
        <a:font script="Hans" typeface="华文新魏"/>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Narrow"/>
        <a:ea typeface=""/>
        <a:cs typeface=""/>
        <a:font script="Jpan" typeface="ＭＳ ゴシック"/>
        <a:font script="Hang" typeface="HY얕은샘물M"/>
        <a:font script="Hans" typeface="华文新魏"/>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NOAA Title Options">
  <a:themeElements>
    <a:clrScheme name="Custom 11">
      <a:dk1>
        <a:sysClr val="windowText" lastClr="000000"/>
      </a:dk1>
      <a:lt1>
        <a:sysClr val="window" lastClr="FFFFFF"/>
      </a:lt1>
      <a:dk2>
        <a:srgbClr val="00467F"/>
      </a:dk2>
      <a:lt2>
        <a:srgbClr val="CCE7EA"/>
      </a:lt2>
      <a:accent1>
        <a:srgbClr val="008998"/>
      </a:accent1>
      <a:accent2>
        <a:srgbClr val="CC9C4A"/>
      </a:accent2>
      <a:accent3>
        <a:srgbClr val="EA7125"/>
      </a:accent3>
      <a:accent4>
        <a:srgbClr val="738539"/>
      </a:accent4>
      <a:accent5>
        <a:srgbClr val="9C552D"/>
      </a:accent5>
      <a:accent6>
        <a:srgbClr val="C0311A"/>
      </a:accent6>
      <a:hlink>
        <a:srgbClr val="0000FF"/>
      </a:hlink>
      <a:folHlink>
        <a:srgbClr val="800080"/>
      </a:folHlink>
    </a:clrScheme>
    <a:fontScheme name="Horizon">
      <a:majorFont>
        <a:latin typeface="Arial Narrow"/>
        <a:ea typeface=""/>
        <a:cs typeface=""/>
        <a:font script="Jpan" typeface="ＭＳ ゴシック"/>
        <a:font script="Hang" typeface="HY얕은샘물M"/>
        <a:font script="Hans" typeface="华文新魏"/>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Narrow"/>
        <a:ea typeface=""/>
        <a:cs typeface=""/>
        <a:font script="Jpan" typeface="ＭＳ ゴシック"/>
        <a:font script="Hang" typeface="HY얕은샘물M"/>
        <a:font script="Hans" typeface="华文新魏"/>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19855</TotalTime>
  <Words>2108</Words>
  <Application>Microsoft Office PowerPoint</Application>
  <PresentationFormat>On-screen Show (4:3)</PresentationFormat>
  <Paragraphs>600</Paragraphs>
  <Slides>56</Slides>
  <Notes>54</Notes>
  <HiddenSlides>0</HiddenSlides>
  <MMClips>0</MMClips>
  <ScaleCrop>false</ScaleCrop>
  <HeadingPairs>
    <vt:vector size="6" baseType="variant">
      <vt:variant>
        <vt:lpstr>Fonts Used</vt:lpstr>
      </vt:variant>
      <vt:variant>
        <vt:i4>5</vt:i4>
      </vt:variant>
      <vt:variant>
        <vt:lpstr>Theme</vt:lpstr>
      </vt:variant>
      <vt:variant>
        <vt:i4>3</vt:i4>
      </vt:variant>
      <vt:variant>
        <vt:lpstr>Slide Titles</vt:lpstr>
      </vt:variant>
      <vt:variant>
        <vt:i4>56</vt:i4>
      </vt:variant>
    </vt:vector>
  </HeadingPairs>
  <TitlesOfParts>
    <vt:vector size="64" baseType="lpstr">
      <vt:lpstr>Arial</vt:lpstr>
      <vt:lpstr>Arial Narrow</vt:lpstr>
      <vt:lpstr>Arial Narrow Bold</vt:lpstr>
      <vt:lpstr>Calibri</vt:lpstr>
      <vt:lpstr>Wingdings</vt:lpstr>
      <vt:lpstr>NOAA Fisheries Content Slides</vt:lpstr>
      <vt:lpstr>NOAA Divider Slides</vt:lpstr>
      <vt:lpstr>NOAA Title Options</vt:lpstr>
      <vt:lpstr>2023 Atlantic mackerel management track assessment     Kiersten Curti  NEFSC, Stock assessment lead Sept 2023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Biological reference points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Maturity</vt:lpstr>
      <vt:lpstr>SSB Weight-at-age</vt:lpstr>
      <vt:lpstr>PowerPoint Presentation</vt:lpstr>
      <vt:lpstr>PowerPoint Presentation</vt:lpstr>
      <vt:lpstr>PowerPoint Presentation</vt:lpstr>
      <vt:lpstr>PowerPoint Presentation</vt:lpstr>
    </vt:vector>
  </TitlesOfParts>
  <Company>Janin/Cliff Design, Inc.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James Durham</dc:creator>
  <cp:lastModifiedBy>Kiersten.Curti</cp:lastModifiedBy>
  <cp:revision>656</cp:revision>
  <cp:lastPrinted>2023-07-26T15:39:07Z</cp:lastPrinted>
  <dcterms:created xsi:type="dcterms:W3CDTF">2012-07-23T20:47:30Z</dcterms:created>
  <dcterms:modified xsi:type="dcterms:W3CDTF">2023-10-30T19:25:31Z</dcterms:modified>
</cp:coreProperties>
</file>